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29" r:id="rId2"/>
    <p:sldId id="303" r:id="rId3"/>
    <p:sldId id="342" r:id="rId4"/>
    <p:sldId id="436" r:id="rId5"/>
    <p:sldId id="340" r:id="rId6"/>
    <p:sldId id="427" r:id="rId7"/>
    <p:sldId id="428" r:id="rId8"/>
    <p:sldId id="328" r:id="rId9"/>
    <p:sldId id="430" r:id="rId10"/>
    <p:sldId id="320" r:id="rId11"/>
    <p:sldId id="431" r:id="rId12"/>
    <p:sldId id="432" r:id="rId13"/>
    <p:sldId id="435" r:id="rId14"/>
    <p:sldId id="33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Lloyd" initials="JL" lastIdx="1" clrIdx="0">
    <p:extLst>
      <p:ext uri="{19B8F6BF-5375-455C-9EA6-DF929625EA0E}">
        <p15:presenceInfo xmlns:p15="http://schemas.microsoft.com/office/powerpoint/2012/main" userId="S::jlloyd@yourwealth.com::9ed9c43e-63cc-401f-8efa-1ece559199d9" providerId="AD"/>
      </p:ext>
    </p:extLst>
  </p:cmAuthor>
  <p:cmAuthor id="2" name="Holly Mallory" initials="HM" lastIdx="3" clrIdx="1">
    <p:extLst>
      <p:ext uri="{19B8F6BF-5375-455C-9EA6-DF929625EA0E}">
        <p15:presenceInfo xmlns:p15="http://schemas.microsoft.com/office/powerpoint/2012/main" userId="S::holly@yourwealth.com::8a9223c4-133b-4f56-a2c0-621907de6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3134"/>
    <a:srgbClr val="59595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7" autoAdjust="0"/>
    <p:restoredTop sz="95782" autoAdjust="0"/>
  </p:normalViewPr>
  <p:slideViewPr>
    <p:cSldViewPr snapToGrid="0" snapToObjects="1">
      <p:cViewPr varScale="1">
        <p:scale>
          <a:sx n="109" d="100"/>
          <a:sy n="109" d="100"/>
        </p:scale>
        <p:origin x="486"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670"/>
    </p:cViewPr>
  </p:sorterViewPr>
  <p:notesViewPr>
    <p:cSldViewPr snapToGrid="0" snapToObjects="1">
      <p:cViewPr varScale="1">
        <p:scale>
          <a:sx n="75" d="100"/>
          <a:sy n="75" d="100"/>
        </p:scale>
        <p:origin x="367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80B8B-E1FA-4910-90B6-A6790BEC78AB}"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0EB30-94D5-4AD6-A343-5C2BE0137107}" type="slidenum">
              <a:rPr lang="en-US" smtClean="0"/>
              <a:t>‹#›</a:t>
            </a:fld>
            <a:endParaRPr lang="en-US"/>
          </a:p>
        </p:txBody>
      </p:sp>
    </p:spTree>
    <p:extLst>
      <p:ext uri="{BB962C8B-B14F-4D97-AF65-F5344CB8AC3E}">
        <p14:creationId xmlns:p14="http://schemas.microsoft.com/office/powerpoint/2010/main" val="373431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Levi is two and you have another one coming…not sure you want to announce that on webinar but we could have a Two theme here</a:t>
            </a:r>
          </a:p>
        </p:txBody>
      </p:sp>
      <p:sp>
        <p:nvSpPr>
          <p:cNvPr id="4" name="Slide Number Placeholder 3"/>
          <p:cNvSpPr>
            <a:spLocks noGrp="1"/>
          </p:cNvSpPr>
          <p:nvPr>
            <p:ph type="sldNum" sz="quarter" idx="5"/>
          </p:nvPr>
        </p:nvSpPr>
        <p:spPr/>
        <p:txBody>
          <a:bodyPr/>
          <a:lstStyle/>
          <a:p>
            <a:fld id="{5040EB30-94D5-4AD6-A343-5C2BE0137107}" type="slidenum">
              <a:rPr lang="en-US" smtClean="0"/>
              <a:t>3</a:t>
            </a:fld>
            <a:endParaRPr lang="en-US"/>
          </a:p>
        </p:txBody>
      </p:sp>
    </p:spTree>
    <p:extLst>
      <p:ext uri="{BB962C8B-B14F-4D97-AF65-F5344CB8AC3E}">
        <p14:creationId xmlns:p14="http://schemas.microsoft.com/office/powerpoint/2010/main" val="411390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40EB30-94D5-4AD6-A343-5C2BE0137107}" type="slidenum">
              <a:rPr lang="en-US" smtClean="0"/>
              <a:t>14</a:t>
            </a:fld>
            <a:endParaRPr lang="en-US"/>
          </a:p>
        </p:txBody>
      </p:sp>
    </p:spTree>
    <p:extLst>
      <p:ext uri="{BB962C8B-B14F-4D97-AF65-F5344CB8AC3E}">
        <p14:creationId xmlns:p14="http://schemas.microsoft.com/office/powerpoint/2010/main" val="71628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1098-6313-D140-B389-5D065771BD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EEA5C3-01D4-7D49-B5EB-E3CCB1883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135626-B723-364C-AE7A-AE0AEFF23F9E}"/>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5" name="Footer Placeholder 4">
            <a:extLst>
              <a:ext uri="{FF2B5EF4-FFF2-40B4-BE49-F238E27FC236}">
                <a16:creationId xmlns:a16="http://schemas.microsoft.com/office/drawing/2014/main" id="{04FC4761-5174-E04A-88BE-A5DB60F96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641D7-E489-CD42-A20D-8792307723C8}"/>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64703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D98A-3640-EF49-A951-487DB1D5E3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B7FD05-8578-CB4E-977C-BA1DA4D84F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5BE95-01CB-5048-9AAD-4F61515E1212}"/>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5" name="Footer Placeholder 4">
            <a:extLst>
              <a:ext uri="{FF2B5EF4-FFF2-40B4-BE49-F238E27FC236}">
                <a16:creationId xmlns:a16="http://schemas.microsoft.com/office/drawing/2014/main" id="{69B748EC-D9BF-1349-94C3-539AA160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5B529-DB9C-AE40-8DC5-0FAB8C7859B1}"/>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331403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324DC4-AECA-BF4B-A31C-FE8D010609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7602D0-F8BE-C545-BC55-8085F16C99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0A6D8-F776-9441-BEAB-742EEE65BE55}"/>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5" name="Footer Placeholder 4">
            <a:extLst>
              <a:ext uri="{FF2B5EF4-FFF2-40B4-BE49-F238E27FC236}">
                <a16:creationId xmlns:a16="http://schemas.microsoft.com/office/drawing/2014/main" id="{D194990B-7386-B74A-9BA9-F1723A3EB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7849A-F501-2C4E-A094-826B1D49F0DA}"/>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23183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BFB6-27D7-A749-801E-587907E12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0DB63-BE84-2A45-A17E-C5EF0873A4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CEA35-C51C-A247-B000-CBA5E3C0F448}"/>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5" name="Footer Placeholder 4">
            <a:extLst>
              <a:ext uri="{FF2B5EF4-FFF2-40B4-BE49-F238E27FC236}">
                <a16:creationId xmlns:a16="http://schemas.microsoft.com/office/drawing/2014/main" id="{C9D3FC99-4E66-C846-A7C2-D212DAA63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45F0D-9854-E949-85FB-CC2075E80561}"/>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65419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B46E-4592-EE4D-9256-79EF772792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E8C89E-3A87-ED45-9EC2-90C9FE548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D35CE0-BA79-B046-ACD6-34D448D7057B}"/>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5" name="Footer Placeholder 4">
            <a:extLst>
              <a:ext uri="{FF2B5EF4-FFF2-40B4-BE49-F238E27FC236}">
                <a16:creationId xmlns:a16="http://schemas.microsoft.com/office/drawing/2014/main" id="{A25C220A-E239-B14D-ACEB-A206BBAF8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EDE5D-F40A-414C-96D6-AC205C9F4921}"/>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264101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2231-7862-B349-B3F5-955576B9E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AA106-EDC0-F143-BABB-28DBAF7280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313822-71F0-624F-B6FB-D6433A6D21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442F45-C7BE-964E-B6A4-F9541AFD5CCF}"/>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6" name="Footer Placeholder 5">
            <a:extLst>
              <a:ext uri="{FF2B5EF4-FFF2-40B4-BE49-F238E27FC236}">
                <a16:creationId xmlns:a16="http://schemas.microsoft.com/office/drawing/2014/main" id="{35BB47B5-68F6-E244-B115-9ABC8FDB2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3C5F60-C227-1F44-BAF6-AE8D3E02A7F2}"/>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141116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FB88-08F4-0D48-9A97-9467F5B66F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4CD970-1033-B248-8A95-B58B52DD5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4CD133-12D2-7648-B921-452DA70EFC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85995-C01A-2847-B5A3-5B16918D30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D8CEC-756B-4E40-8B79-635CF9147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6B483C-F6E2-0241-8DAD-89B083101920}"/>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8" name="Footer Placeholder 7">
            <a:extLst>
              <a:ext uri="{FF2B5EF4-FFF2-40B4-BE49-F238E27FC236}">
                <a16:creationId xmlns:a16="http://schemas.microsoft.com/office/drawing/2014/main" id="{C2B4B45B-31C5-3643-AAAE-9CE1490F17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EE23EA-4BBC-304A-8616-EDA0DD443371}"/>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330779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F8E7-A138-6F43-BC3B-15321BD80C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D4315B-CA8B-C94B-8284-6D8B13816699}"/>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4" name="Footer Placeholder 3">
            <a:extLst>
              <a:ext uri="{FF2B5EF4-FFF2-40B4-BE49-F238E27FC236}">
                <a16:creationId xmlns:a16="http://schemas.microsoft.com/office/drawing/2014/main" id="{45E3565F-C76C-9A4A-B943-01EE04037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5E78FC-98B2-2E4B-906B-DA66A5C69B4A}"/>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417823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814989-A6D0-F840-9242-AD75E1C88AC3}"/>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3" name="Footer Placeholder 2">
            <a:extLst>
              <a:ext uri="{FF2B5EF4-FFF2-40B4-BE49-F238E27FC236}">
                <a16:creationId xmlns:a16="http://schemas.microsoft.com/office/drawing/2014/main" id="{E1321975-4A6B-924C-90CD-B60A7F64B2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89D18D-F256-0A4F-B306-FB28C40F7BB3}"/>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96771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15F1-DC54-694D-8468-D8401B1D5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39CD05-15B0-5F40-B53F-25418CD5A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978528-9070-2047-917A-4F2D95F68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FAE7D-65A5-4D40-AB01-EE84C2AFB82C}"/>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6" name="Footer Placeholder 5">
            <a:extLst>
              <a:ext uri="{FF2B5EF4-FFF2-40B4-BE49-F238E27FC236}">
                <a16:creationId xmlns:a16="http://schemas.microsoft.com/office/drawing/2014/main" id="{07536B45-06F8-1E47-A9A3-36672EFF3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E1618-CEBC-5141-A025-7AD885146C8A}"/>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120623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1EEA-731D-5E48-BCF6-7DE1FD7487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7A11FE-AA0F-6C43-8B35-B52311477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031F8-AB90-AD41-BC65-712B05935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9F6D34-C324-0A40-A230-6BAA02D5B4D4}"/>
              </a:ext>
            </a:extLst>
          </p:cNvPr>
          <p:cNvSpPr>
            <a:spLocks noGrp="1"/>
          </p:cNvSpPr>
          <p:nvPr>
            <p:ph type="dt" sz="half" idx="10"/>
          </p:nvPr>
        </p:nvSpPr>
        <p:spPr/>
        <p:txBody>
          <a:bodyPr/>
          <a:lstStyle/>
          <a:p>
            <a:fld id="{DA606DBD-BBBE-4347-875B-E2BAE65E1C83}" type="datetimeFigureOut">
              <a:rPr lang="en-US" smtClean="0"/>
              <a:t>12/14/2021</a:t>
            </a:fld>
            <a:endParaRPr lang="en-US"/>
          </a:p>
        </p:txBody>
      </p:sp>
      <p:sp>
        <p:nvSpPr>
          <p:cNvPr id="6" name="Footer Placeholder 5">
            <a:extLst>
              <a:ext uri="{FF2B5EF4-FFF2-40B4-BE49-F238E27FC236}">
                <a16:creationId xmlns:a16="http://schemas.microsoft.com/office/drawing/2014/main" id="{126BCFF9-51F2-2C4E-AD08-5859006065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965CB-75E4-8A48-9A51-560116A159C0}"/>
              </a:ext>
            </a:extLst>
          </p:cNvPr>
          <p:cNvSpPr>
            <a:spLocks noGrp="1"/>
          </p:cNvSpPr>
          <p:nvPr>
            <p:ph type="sldNum" sz="quarter" idx="12"/>
          </p:nvPr>
        </p:nvSpPr>
        <p:spPr/>
        <p:txBody>
          <a:bodyPr/>
          <a:lstStyle/>
          <a:p>
            <a:fld id="{72C3F08D-6F18-724C-85F0-C4E64444BD31}" type="slidenum">
              <a:rPr lang="en-US" smtClean="0"/>
              <a:t>‹#›</a:t>
            </a:fld>
            <a:endParaRPr lang="en-US"/>
          </a:p>
        </p:txBody>
      </p:sp>
    </p:spTree>
    <p:extLst>
      <p:ext uri="{BB962C8B-B14F-4D97-AF65-F5344CB8AC3E}">
        <p14:creationId xmlns:p14="http://schemas.microsoft.com/office/powerpoint/2010/main" val="225846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C1CAE-A7E6-5343-A17D-49E146CA1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8273D0-2117-2245-9F39-CEDF7CA5D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8AE7E-4BE7-FA4D-BFEE-3BCDD8BD6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06DBD-BBBE-4347-875B-E2BAE65E1C83}" type="datetimeFigureOut">
              <a:rPr lang="en-US" smtClean="0"/>
              <a:t>12/14/2021</a:t>
            </a:fld>
            <a:endParaRPr lang="en-US"/>
          </a:p>
        </p:txBody>
      </p:sp>
      <p:sp>
        <p:nvSpPr>
          <p:cNvPr id="5" name="Footer Placeholder 4">
            <a:extLst>
              <a:ext uri="{FF2B5EF4-FFF2-40B4-BE49-F238E27FC236}">
                <a16:creationId xmlns:a16="http://schemas.microsoft.com/office/drawing/2014/main" id="{986F49E9-4545-7E48-A04D-6123EB4C7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7A55BF-92D3-0C4B-8B60-85EAD3ED6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3F08D-6F18-724C-85F0-C4E64444BD31}" type="slidenum">
              <a:rPr lang="en-US" smtClean="0"/>
              <a:t>‹#›</a:t>
            </a:fld>
            <a:endParaRPr lang="en-US"/>
          </a:p>
        </p:txBody>
      </p:sp>
    </p:spTree>
    <p:extLst>
      <p:ext uri="{BB962C8B-B14F-4D97-AF65-F5344CB8AC3E}">
        <p14:creationId xmlns:p14="http://schemas.microsoft.com/office/powerpoint/2010/main" val="342527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D3BC616-3C2B-4AE2-B972-798481E3A5C3}"/>
              </a:ext>
            </a:extLst>
          </p:cNvPr>
          <p:cNvCxnSpPr/>
          <p:nvPr/>
        </p:nvCxnSpPr>
        <p:spPr>
          <a:xfrm>
            <a:off x="3352800" y="2848042"/>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AFCD44A-698F-4133-867D-C6D49224F259}"/>
              </a:ext>
            </a:extLst>
          </p:cNvPr>
          <p:cNvSpPr txBox="1"/>
          <p:nvPr/>
        </p:nvSpPr>
        <p:spPr>
          <a:xfrm>
            <a:off x="1524000" y="2999448"/>
            <a:ext cx="9144000" cy="830997"/>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pPr algn="ctr"/>
            <a:r>
              <a:rPr lang="en-US" sz="2400" dirty="0"/>
              <a:t>Putting a Bow on 2021</a:t>
            </a:r>
          </a:p>
          <a:p>
            <a:pPr algn="ctr"/>
            <a:r>
              <a:rPr lang="en-US" sz="2400" dirty="0"/>
              <a:t>and Opening the Box to 2022</a:t>
            </a:r>
          </a:p>
        </p:txBody>
      </p:sp>
      <p:cxnSp>
        <p:nvCxnSpPr>
          <p:cNvPr id="6" name="Straight Connector 5">
            <a:extLst>
              <a:ext uri="{FF2B5EF4-FFF2-40B4-BE49-F238E27FC236}">
                <a16:creationId xmlns:a16="http://schemas.microsoft.com/office/drawing/2014/main" id="{CEE1F7EA-AB4F-4557-B17C-419ADF1329B0}"/>
              </a:ext>
            </a:extLst>
          </p:cNvPr>
          <p:cNvCxnSpPr/>
          <p:nvPr/>
        </p:nvCxnSpPr>
        <p:spPr>
          <a:xfrm>
            <a:off x="3352800" y="3985863"/>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A756D2F-51F4-410C-9FF6-068F1D1C7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520" y="5612443"/>
            <a:ext cx="2491530" cy="635584"/>
          </a:xfrm>
          <a:prstGeom prst="rect">
            <a:avLst/>
          </a:prstGeom>
        </p:spPr>
      </p:pic>
      <p:sp>
        <p:nvSpPr>
          <p:cNvPr id="8" name="TextBox 7">
            <a:extLst>
              <a:ext uri="{FF2B5EF4-FFF2-40B4-BE49-F238E27FC236}">
                <a16:creationId xmlns:a16="http://schemas.microsoft.com/office/drawing/2014/main" id="{D4D45BDD-572F-5A4E-91F7-BC8501F4E737}"/>
              </a:ext>
            </a:extLst>
          </p:cNvPr>
          <p:cNvSpPr txBox="1"/>
          <p:nvPr/>
        </p:nvSpPr>
        <p:spPr>
          <a:xfrm>
            <a:off x="1524000" y="4106656"/>
            <a:ext cx="9144000" cy="307777"/>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pPr algn="ctr"/>
            <a:r>
              <a:rPr lang="en-US" sz="1400" b="1" dirty="0"/>
              <a:t>December 2021</a:t>
            </a:r>
          </a:p>
        </p:txBody>
      </p:sp>
    </p:spTree>
    <p:extLst>
      <p:ext uri="{BB962C8B-B14F-4D97-AF65-F5344CB8AC3E}">
        <p14:creationId xmlns:p14="http://schemas.microsoft.com/office/powerpoint/2010/main" val="262993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6D0630-7BB4-42B1-BCCE-9079DB6DCAF7}"/>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graphicFrame>
        <p:nvGraphicFramePr>
          <p:cNvPr id="2" name="Table 4">
            <a:extLst>
              <a:ext uri="{FF2B5EF4-FFF2-40B4-BE49-F238E27FC236}">
                <a16:creationId xmlns:a16="http://schemas.microsoft.com/office/drawing/2014/main" id="{DDCB61F2-23FA-4087-BDF7-6DFABE22DC1F}"/>
              </a:ext>
            </a:extLst>
          </p:cNvPr>
          <p:cNvGraphicFramePr>
            <a:graphicFrameLocks noGrp="1"/>
          </p:cNvGraphicFramePr>
          <p:nvPr>
            <p:extLst>
              <p:ext uri="{D42A27DB-BD31-4B8C-83A1-F6EECF244321}">
                <p14:modId xmlns:p14="http://schemas.microsoft.com/office/powerpoint/2010/main" val="1331676850"/>
              </p:ext>
            </p:extLst>
          </p:nvPr>
        </p:nvGraphicFramePr>
        <p:xfrm>
          <a:off x="1066800" y="941047"/>
          <a:ext cx="10058400" cy="4820920"/>
        </p:xfrm>
        <a:graphic>
          <a:graphicData uri="http://schemas.openxmlformats.org/drawingml/2006/table">
            <a:tbl>
              <a:tblPr firstRow="1" bandRow="1">
                <a:tableStyleId>{F5AB1C69-6EDB-4FF4-983F-18BD219EF322}</a:tableStyleId>
              </a:tblPr>
              <a:tblGrid>
                <a:gridCol w="2011680">
                  <a:extLst>
                    <a:ext uri="{9D8B030D-6E8A-4147-A177-3AD203B41FA5}">
                      <a16:colId xmlns:a16="http://schemas.microsoft.com/office/drawing/2014/main" val="100384066"/>
                    </a:ext>
                  </a:extLst>
                </a:gridCol>
                <a:gridCol w="2011680">
                  <a:extLst>
                    <a:ext uri="{9D8B030D-6E8A-4147-A177-3AD203B41FA5}">
                      <a16:colId xmlns:a16="http://schemas.microsoft.com/office/drawing/2014/main" val="2023093648"/>
                    </a:ext>
                  </a:extLst>
                </a:gridCol>
                <a:gridCol w="2011680">
                  <a:extLst>
                    <a:ext uri="{9D8B030D-6E8A-4147-A177-3AD203B41FA5}">
                      <a16:colId xmlns:a16="http://schemas.microsoft.com/office/drawing/2014/main" val="4216727176"/>
                    </a:ext>
                  </a:extLst>
                </a:gridCol>
                <a:gridCol w="2011680">
                  <a:extLst>
                    <a:ext uri="{9D8B030D-6E8A-4147-A177-3AD203B41FA5}">
                      <a16:colId xmlns:a16="http://schemas.microsoft.com/office/drawing/2014/main" val="2605130300"/>
                    </a:ext>
                  </a:extLst>
                </a:gridCol>
                <a:gridCol w="2011680">
                  <a:extLst>
                    <a:ext uri="{9D8B030D-6E8A-4147-A177-3AD203B41FA5}">
                      <a16:colId xmlns:a16="http://schemas.microsoft.com/office/drawing/2014/main" val="3278483129"/>
                    </a:ext>
                  </a:extLst>
                </a:gridCol>
              </a:tblGrid>
              <a:tr h="370840">
                <a:tc>
                  <a:txBody>
                    <a:bodyPr/>
                    <a:lstStyle/>
                    <a:p>
                      <a:pPr algn="ctr"/>
                      <a:r>
                        <a:rPr lang="en-US" dirty="0"/>
                        <a:t>Ticker</a:t>
                      </a:r>
                    </a:p>
                  </a:txBody>
                  <a:tcPr>
                    <a:solidFill>
                      <a:srgbClr val="823134"/>
                    </a:solidFill>
                  </a:tcPr>
                </a:tc>
                <a:tc>
                  <a:txBody>
                    <a:bodyPr/>
                    <a:lstStyle/>
                    <a:p>
                      <a:pPr algn="ctr"/>
                      <a:r>
                        <a:rPr lang="en-US" dirty="0"/>
                        <a:t>Company</a:t>
                      </a:r>
                    </a:p>
                  </a:txBody>
                  <a:tcPr>
                    <a:solidFill>
                      <a:srgbClr val="823134"/>
                    </a:solidFill>
                  </a:tcPr>
                </a:tc>
                <a:tc>
                  <a:txBody>
                    <a:bodyPr/>
                    <a:lstStyle/>
                    <a:p>
                      <a:pPr algn="ctr"/>
                      <a:r>
                        <a:rPr lang="en-US" dirty="0"/>
                        <a:t>Sector</a:t>
                      </a:r>
                    </a:p>
                  </a:txBody>
                  <a:tcPr>
                    <a:solidFill>
                      <a:srgbClr val="823134"/>
                    </a:solidFill>
                  </a:tcPr>
                </a:tc>
                <a:tc>
                  <a:txBody>
                    <a:bodyPr/>
                    <a:lstStyle/>
                    <a:p>
                      <a:pPr algn="ctr"/>
                      <a:r>
                        <a:rPr lang="en-US" dirty="0"/>
                        <a:t>Dividend Yield</a:t>
                      </a:r>
                    </a:p>
                  </a:txBody>
                  <a:tcPr>
                    <a:solidFill>
                      <a:srgbClr val="823134"/>
                    </a:solidFill>
                  </a:tcPr>
                </a:tc>
                <a:tc>
                  <a:txBody>
                    <a:bodyPr/>
                    <a:lstStyle/>
                    <a:p>
                      <a:pPr algn="ctr"/>
                      <a:r>
                        <a:rPr lang="en-US" dirty="0"/>
                        <a:t>Forward P/E</a:t>
                      </a:r>
                    </a:p>
                  </a:txBody>
                  <a:tcPr>
                    <a:solidFill>
                      <a:srgbClr val="823134"/>
                    </a:solidFill>
                  </a:tcPr>
                </a:tc>
                <a:extLst>
                  <a:ext uri="{0D108BD9-81ED-4DB2-BD59-A6C34878D82A}">
                    <a16:rowId xmlns:a16="http://schemas.microsoft.com/office/drawing/2014/main" val="1721631641"/>
                  </a:ext>
                </a:extLst>
              </a:tr>
              <a:tr h="370840">
                <a:tc>
                  <a:txBody>
                    <a:bodyPr/>
                    <a:lstStyle/>
                    <a:p>
                      <a:pPr algn="ctr"/>
                      <a:r>
                        <a:rPr lang="en-US" sz="1400" dirty="0"/>
                        <a:t>BBY</a:t>
                      </a:r>
                    </a:p>
                  </a:txBody>
                  <a:tcPr anchor="ctr"/>
                </a:tc>
                <a:tc>
                  <a:txBody>
                    <a:bodyPr/>
                    <a:lstStyle/>
                    <a:p>
                      <a:pPr algn="ctr"/>
                      <a:r>
                        <a:rPr lang="en-US" sz="1400" dirty="0"/>
                        <a:t>Best Buy Co., Inc.</a:t>
                      </a:r>
                    </a:p>
                  </a:txBody>
                  <a:tcPr anchor="ctr"/>
                </a:tc>
                <a:tc>
                  <a:txBody>
                    <a:bodyPr/>
                    <a:lstStyle/>
                    <a:p>
                      <a:pPr algn="ctr"/>
                      <a:r>
                        <a:rPr lang="en-US" sz="1400" dirty="0"/>
                        <a:t>Consumer Disc.</a:t>
                      </a:r>
                    </a:p>
                  </a:txBody>
                  <a:tcPr anchor="ctr"/>
                </a:tc>
                <a:tc>
                  <a:txBody>
                    <a:bodyPr/>
                    <a:lstStyle/>
                    <a:p>
                      <a:pPr algn="ctr"/>
                      <a:r>
                        <a:rPr lang="en-US" sz="1400" dirty="0"/>
                        <a:t>2.6%</a:t>
                      </a:r>
                    </a:p>
                  </a:txBody>
                  <a:tcPr anchor="ctr"/>
                </a:tc>
                <a:tc>
                  <a:txBody>
                    <a:bodyPr/>
                    <a:lstStyle/>
                    <a:p>
                      <a:pPr algn="ctr"/>
                      <a:r>
                        <a:rPr lang="en-US" sz="1400" dirty="0"/>
                        <a:t>11.8x</a:t>
                      </a:r>
                    </a:p>
                  </a:txBody>
                  <a:tcPr anchor="ctr"/>
                </a:tc>
                <a:extLst>
                  <a:ext uri="{0D108BD9-81ED-4DB2-BD59-A6C34878D82A}">
                    <a16:rowId xmlns:a16="http://schemas.microsoft.com/office/drawing/2014/main" val="530670535"/>
                  </a:ext>
                </a:extLst>
              </a:tr>
              <a:tr h="370840">
                <a:tc>
                  <a:txBody>
                    <a:bodyPr/>
                    <a:lstStyle/>
                    <a:p>
                      <a:pPr algn="ctr"/>
                      <a:r>
                        <a:rPr lang="en-US" sz="1400" dirty="0"/>
                        <a:t>CAH</a:t>
                      </a:r>
                    </a:p>
                  </a:txBody>
                  <a:tcPr anchor="ctr"/>
                </a:tc>
                <a:tc>
                  <a:txBody>
                    <a:bodyPr/>
                    <a:lstStyle/>
                    <a:p>
                      <a:pPr algn="ctr"/>
                      <a:r>
                        <a:rPr lang="en-US" sz="1400" dirty="0"/>
                        <a:t>Cardinal Health, Inc.</a:t>
                      </a:r>
                    </a:p>
                  </a:txBody>
                  <a:tcPr anchor="ctr"/>
                </a:tc>
                <a:tc>
                  <a:txBody>
                    <a:bodyPr/>
                    <a:lstStyle/>
                    <a:p>
                      <a:pPr algn="ctr"/>
                      <a:r>
                        <a:rPr lang="en-US" sz="1400" dirty="0"/>
                        <a:t>Health Care</a:t>
                      </a:r>
                    </a:p>
                  </a:txBody>
                  <a:tcPr anchor="ctr"/>
                </a:tc>
                <a:tc>
                  <a:txBody>
                    <a:bodyPr/>
                    <a:lstStyle/>
                    <a:p>
                      <a:pPr algn="ctr"/>
                      <a:r>
                        <a:rPr lang="en-US" sz="1400" dirty="0"/>
                        <a:t>4.1%</a:t>
                      </a:r>
                    </a:p>
                  </a:txBody>
                  <a:tcPr anchor="ctr"/>
                </a:tc>
                <a:tc>
                  <a:txBody>
                    <a:bodyPr/>
                    <a:lstStyle/>
                    <a:p>
                      <a:pPr algn="ctr"/>
                      <a:r>
                        <a:rPr lang="en-US" sz="1400" dirty="0"/>
                        <a:t>8.2x</a:t>
                      </a:r>
                    </a:p>
                  </a:txBody>
                  <a:tcPr anchor="ctr"/>
                </a:tc>
                <a:extLst>
                  <a:ext uri="{0D108BD9-81ED-4DB2-BD59-A6C34878D82A}">
                    <a16:rowId xmlns:a16="http://schemas.microsoft.com/office/drawing/2014/main" val="1762381699"/>
                  </a:ext>
                </a:extLst>
              </a:tr>
              <a:tr h="370840">
                <a:tc>
                  <a:txBody>
                    <a:bodyPr/>
                    <a:lstStyle/>
                    <a:p>
                      <a:pPr algn="ctr"/>
                      <a:r>
                        <a:rPr lang="en-US" sz="1400" dirty="0"/>
                        <a:t>CMI</a:t>
                      </a:r>
                    </a:p>
                  </a:txBody>
                  <a:tcPr anchor="ctr"/>
                </a:tc>
                <a:tc>
                  <a:txBody>
                    <a:bodyPr/>
                    <a:lstStyle/>
                    <a:p>
                      <a:pPr algn="ctr"/>
                      <a:r>
                        <a:rPr lang="en-US" sz="1400" dirty="0"/>
                        <a:t>Cummins, Inc.</a:t>
                      </a:r>
                    </a:p>
                  </a:txBody>
                  <a:tcPr anchor="ctr"/>
                </a:tc>
                <a:tc>
                  <a:txBody>
                    <a:bodyPr/>
                    <a:lstStyle/>
                    <a:p>
                      <a:pPr algn="ctr"/>
                      <a:r>
                        <a:rPr lang="en-US" sz="1400" dirty="0"/>
                        <a:t>Industrials</a:t>
                      </a:r>
                    </a:p>
                  </a:txBody>
                  <a:tcPr anchor="ctr"/>
                </a:tc>
                <a:tc>
                  <a:txBody>
                    <a:bodyPr/>
                    <a:lstStyle/>
                    <a:p>
                      <a:pPr algn="ctr"/>
                      <a:r>
                        <a:rPr lang="en-US" sz="1400" dirty="0"/>
                        <a:t>2.6%</a:t>
                      </a:r>
                    </a:p>
                  </a:txBody>
                  <a:tcPr anchor="ctr"/>
                </a:tc>
                <a:tc>
                  <a:txBody>
                    <a:bodyPr/>
                    <a:lstStyle/>
                    <a:p>
                      <a:pPr algn="ctr"/>
                      <a:r>
                        <a:rPr lang="en-US" sz="1400" dirty="0"/>
                        <a:t>13.3x</a:t>
                      </a:r>
                    </a:p>
                  </a:txBody>
                  <a:tcPr anchor="ctr"/>
                </a:tc>
                <a:extLst>
                  <a:ext uri="{0D108BD9-81ED-4DB2-BD59-A6C34878D82A}">
                    <a16:rowId xmlns:a16="http://schemas.microsoft.com/office/drawing/2014/main" val="3097170134"/>
                  </a:ext>
                </a:extLst>
              </a:tr>
              <a:tr h="370840">
                <a:tc>
                  <a:txBody>
                    <a:bodyPr/>
                    <a:lstStyle/>
                    <a:p>
                      <a:pPr algn="ctr"/>
                      <a:r>
                        <a:rPr lang="en-US" sz="1400" dirty="0"/>
                        <a:t>CSCO</a:t>
                      </a:r>
                    </a:p>
                  </a:txBody>
                  <a:tcPr anchor="ctr"/>
                </a:tc>
                <a:tc>
                  <a:txBody>
                    <a:bodyPr/>
                    <a:lstStyle/>
                    <a:p>
                      <a:pPr algn="ctr"/>
                      <a:r>
                        <a:rPr lang="en-US" sz="1400" dirty="0"/>
                        <a:t>Cisco Systems, Inc.</a:t>
                      </a:r>
                    </a:p>
                  </a:txBody>
                  <a:tcPr anchor="ctr"/>
                </a:tc>
                <a:tc>
                  <a:txBody>
                    <a:bodyPr/>
                    <a:lstStyle/>
                    <a:p>
                      <a:pPr algn="ctr"/>
                      <a:r>
                        <a:rPr lang="en-US" sz="1400" dirty="0"/>
                        <a:t>Information Technology</a:t>
                      </a:r>
                    </a:p>
                  </a:txBody>
                  <a:tcPr anchor="ctr"/>
                </a:tc>
                <a:tc>
                  <a:txBody>
                    <a:bodyPr/>
                    <a:lstStyle/>
                    <a:p>
                      <a:pPr algn="ctr"/>
                      <a:r>
                        <a:rPr lang="en-US" sz="1400" dirty="0"/>
                        <a:t>2.5%</a:t>
                      </a:r>
                    </a:p>
                  </a:txBody>
                  <a:tcPr anchor="ctr"/>
                </a:tc>
                <a:tc>
                  <a:txBody>
                    <a:bodyPr/>
                    <a:lstStyle/>
                    <a:p>
                      <a:pPr algn="ctr"/>
                      <a:r>
                        <a:rPr lang="en-US" sz="1400" dirty="0"/>
                        <a:t>16.6x</a:t>
                      </a:r>
                    </a:p>
                  </a:txBody>
                  <a:tcPr anchor="ctr"/>
                </a:tc>
                <a:extLst>
                  <a:ext uri="{0D108BD9-81ED-4DB2-BD59-A6C34878D82A}">
                    <a16:rowId xmlns:a16="http://schemas.microsoft.com/office/drawing/2014/main" val="4007574774"/>
                  </a:ext>
                </a:extLst>
              </a:tr>
              <a:tr h="370840">
                <a:tc>
                  <a:txBody>
                    <a:bodyPr/>
                    <a:lstStyle/>
                    <a:p>
                      <a:pPr algn="ctr"/>
                      <a:r>
                        <a:rPr lang="en-US" sz="1400" dirty="0"/>
                        <a:t>GILD</a:t>
                      </a:r>
                    </a:p>
                  </a:txBody>
                  <a:tcPr anchor="ctr"/>
                </a:tc>
                <a:tc>
                  <a:txBody>
                    <a:bodyPr/>
                    <a:lstStyle/>
                    <a:p>
                      <a:pPr algn="ctr"/>
                      <a:r>
                        <a:rPr lang="en-US" sz="1400" dirty="0"/>
                        <a:t>Gilead Sciences, Inc.</a:t>
                      </a:r>
                    </a:p>
                  </a:txBody>
                  <a:tcPr anchor="ctr"/>
                </a:tc>
                <a:tc>
                  <a:txBody>
                    <a:bodyPr/>
                    <a:lstStyle/>
                    <a:p>
                      <a:pPr algn="ctr"/>
                      <a:r>
                        <a:rPr lang="en-US" sz="1400" dirty="0"/>
                        <a:t>Health Care</a:t>
                      </a:r>
                    </a:p>
                  </a:txBody>
                  <a:tcPr anchor="ctr"/>
                </a:tc>
                <a:tc>
                  <a:txBody>
                    <a:bodyPr/>
                    <a:lstStyle/>
                    <a:p>
                      <a:pPr algn="ctr"/>
                      <a:r>
                        <a:rPr lang="en-US" sz="1400" dirty="0"/>
                        <a:t>4.1%</a:t>
                      </a:r>
                    </a:p>
                  </a:txBody>
                  <a:tcPr anchor="ctr"/>
                </a:tc>
                <a:tc>
                  <a:txBody>
                    <a:bodyPr/>
                    <a:lstStyle/>
                    <a:p>
                      <a:pPr algn="ctr"/>
                      <a:r>
                        <a:rPr lang="en-US" sz="1400" dirty="0"/>
                        <a:t>10.3x</a:t>
                      </a:r>
                    </a:p>
                  </a:txBody>
                  <a:tcPr anchor="ctr"/>
                </a:tc>
                <a:extLst>
                  <a:ext uri="{0D108BD9-81ED-4DB2-BD59-A6C34878D82A}">
                    <a16:rowId xmlns:a16="http://schemas.microsoft.com/office/drawing/2014/main" val="2726333209"/>
                  </a:ext>
                </a:extLst>
              </a:tr>
              <a:tr h="370840">
                <a:tc>
                  <a:txBody>
                    <a:bodyPr/>
                    <a:lstStyle/>
                    <a:p>
                      <a:pPr algn="ctr"/>
                      <a:r>
                        <a:rPr lang="en-US" sz="1400" dirty="0"/>
                        <a:t>HII</a:t>
                      </a:r>
                    </a:p>
                  </a:txBody>
                  <a:tcPr anchor="ctr"/>
                </a:tc>
                <a:tc>
                  <a:txBody>
                    <a:bodyPr/>
                    <a:lstStyle/>
                    <a:p>
                      <a:pPr algn="ctr"/>
                      <a:r>
                        <a:rPr lang="en-US" sz="1400" dirty="0"/>
                        <a:t>Huntington Ingalls Ind.</a:t>
                      </a:r>
                    </a:p>
                  </a:txBody>
                  <a:tcPr anchor="ctr"/>
                </a:tc>
                <a:tc>
                  <a:txBody>
                    <a:bodyPr/>
                    <a:lstStyle/>
                    <a:p>
                      <a:pPr algn="ctr"/>
                      <a:r>
                        <a:rPr lang="en-US" sz="1400" dirty="0"/>
                        <a:t>Industrials</a:t>
                      </a:r>
                    </a:p>
                  </a:txBody>
                  <a:tcPr anchor="ctr"/>
                </a:tc>
                <a:tc>
                  <a:txBody>
                    <a:bodyPr/>
                    <a:lstStyle/>
                    <a:p>
                      <a:pPr algn="ctr"/>
                      <a:r>
                        <a:rPr lang="en-US" sz="1400" dirty="0"/>
                        <a:t>2.6%</a:t>
                      </a:r>
                    </a:p>
                  </a:txBody>
                  <a:tcPr anchor="ctr"/>
                </a:tc>
                <a:tc>
                  <a:txBody>
                    <a:bodyPr/>
                    <a:lstStyle/>
                    <a:p>
                      <a:pPr algn="ctr"/>
                      <a:r>
                        <a:rPr lang="en-US" sz="1400" dirty="0"/>
                        <a:t>13.9x</a:t>
                      </a:r>
                    </a:p>
                  </a:txBody>
                  <a:tcPr anchor="ctr"/>
                </a:tc>
                <a:extLst>
                  <a:ext uri="{0D108BD9-81ED-4DB2-BD59-A6C34878D82A}">
                    <a16:rowId xmlns:a16="http://schemas.microsoft.com/office/drawing/2014/main" val="1894264523"/>
                  </a:ext>
                </a:extLst>
              </a:tr>
              <a:tr h="370840">
                <a:tc>
                  <a:txBody>
                    <a:bodyPr/>
                    <a:lstStyle/>
                    <a:p>
                      <a:pPr algn="ctr"/>
                      <a:r>
                        <a:rPr lang="en-US" sz="1400" dirty="0"/>
                        <a:t>LMT</a:t>
                      </a:r>
                    </a:p>
                  </a:txBody>
                  <a:tcPr anchor="ctr"/>
                </a:tc>
                <a:tc>
                  <a:txBody>
                    <a:bodyPr/>
                    <a:lstStyle/>
                    <a:p>
                      <a:pPr algn="ctr"/>
                      <a:r>
                        <a:rPr lang="en-US" sz="1400" dirty="0"/>
                        <a:t>Lockheed Martin Corp.</a:t>
                      </a:r>
                    </a:p>
                  </a:txBody>
                  <a:tcPr anchor="ctr"/>
                </a:tc>
                <a:tc>
                  <a:txBody>
                    <a:bodyPr/>
                    <a:lstStyle/>
                    <a:p>
                      <a:pPr algn="ctr"/>
                      <a:r>
                        <a:rPr lang="en-US" sz="1400" dirty="0"/>
                        <a:t>Industrials</a:t>
                      </a:r>
                    </a:p>
                  </a:txBody>
                  <a:tcPr anchor="ctr"/>
                </a:tc>
                <a:tc>
                  <a:txBody>
                    <a:bodyPr/>
                    <a:lstStyle/>
                    <a:p>
                      <a:pPr algn="ctr"/>
                      <a:r>
                        <a:rPr lang="en-US" sz="1400" dirty="0"/>
                        <a:t>3.3%</a:t>
                      </a:r>
                    </a:p>
                  </a:txBody>
                  <a:tcPr anchor="ctr"/>
                </a:tc>
                <a:tc>
                  <a:txBody>
                    <a:bodyPr/>
                    <a:lstStyle/>
                    <a:p>
                      <a:pPr algn="ctr"/>
                      <a:r>
                        <a:rPr lang="en-US" sz="1400" dirty="0"/>
                        <a:t>12.7x</a:t>
                      </a:r>
                    </a:p>
                  </a:txBody>
                  <a:tcPr anchor="ctr"/>
                </a:tc>
                <a:extLst>
                  <a:ext uri="{0D108BD9-81ED-4DB2-BD59-A6C34878D82A}">
                    <a16:rowId xmlns:a16="http://schemas.microsoft.com/office/drawing/2014/main" val="4127610323"/>
                  </a:ext>
                </a:extLst>
              </a:tr>
              <a:tr h="370840">
                <a:tc>
                  <a:txBody>
                    <a:bodyPr/>
                    <a:lstStyle/>
                    <a:p>
                      <a:pPr algn="ctr"/>
                      <a:r>
                        <a:rPr lang="en-US" sz="1400" dirty="0"/>
                        <a:t>NEM</a:t>
                      </a:r>
                    </a:p>
                  </a:txBody>
                  <a:tcPr anchor="ctr"/>
                </a:tc>
                <a:tc>
                  <a:txBody>
                    <a:bodyPr/>
                    <a:lstStyle/>
                    <a:p>
                      <a:pPr algn="ctr"/>
                      <a:r>
                        <a:rPr lang="en-US" sz="1400" dirty="0"/>
                        <a:t>Newmont Corporation</a:t>
                      </a:r>
                    </a:p>
                  </a:txBody>
                  <a:tcPr anchor="ctr"/>
                </a:tc>
                <a:tc>
                  <a:txBody>
                    <a:bodyPr/>
                    <a:lstStyle/>
                    <a:p>
                      <a:pPr algn="ctr"/>
                      <a:r>
                        <a:rPr lang="en-US" sz="1400" dirty="0"/>
                        <a:t>Materials</a:t>
                      </a:r>
                    </a:p>
                  </a:txBody>
                  <a:tcPr anchor="ctr"/>
                </a:tc>
                <a:tc>
                  <a:txBody>
                    <a:bodyPr/>
                    <a:lstStyle/>
                    <a:p>
                      <a:pPr algn="ctr"/>
                      <a:r>
                        <a:rPr lang="en-US" sz="1400" dirty="0"/>
                        <a:t>3.9%</a:t>
                      </a:r>
                    </a:p>
                  </a:txBody>
                  <a:tcPr anchor="ctr"/>
                </a:tc>
                <a:tc>
                  <a:txBody>
                    <a:bodyPr/>
                    <a:lstStyle/>
                    <a:p>
                      <a:pPr algn="ctr"/>
                      <a:r>
                        <a:rPr lang="en-US" sz="1400" dirty="0"/>
                        <a:t>18.5x</a:t>
                      </a:r>
                    </a:p>
                  </a:txBody>
                  <a:tcPr anchor="ctr"/>
                </a:tc>
                <a:extLst>
                  <a:ext uri="{0D108BD9-81ED-4DB2-BD59-A6C34878D82A}">
                    <a16:rowId xmlns:a16="http://schemas.microsoft.com/office/drawing/2014/main" val="3662758085"/>
                  </a:ext>
                </a:extLst>
              </a:tr>
              <a:tr h="370840">
                <a:tc>
                  <a:txBody>
                    <a:bodyPr/>
                    <a:lstStyle/>
                    <a:p>
                      <a:pPr algn="ctr"/>
                      <a:r>
                        <a:rPr lang="en-US" sz="1400" dirty="0"/>
                        <a:t>PFE</a:t>
                      </a:r>
                    </a:p>
                  </a:txBody>
                  <a:tcPr anchor="ctr"/>
                </a:tc>
                <a:tc>
                  <a:txBody>
                    <a:bodyPr/>
                    <a:lstStyle/>
                    <a:p>
                      <a:pPr algn="ctr"/>
                      <a:r>
                        <a:rPr lang="en-US" sz="1400" dirty="0"/>
                        <a:t>Pfizer, Inc.</a:t>
                      </a:r>
                    </a:p>
                  </a:txBody>
                  <a:tcPr anchor="ctr"/>
                </a:tc>
                <a:tc>
                  <a:txBody>
                    <a:bodyPr/>
                    <a:lstStyle/>
                    <a:p>
                      <a:pPr algn="ctr"/>
                      <a:r>
                        <a:rPr lang="en-US" sz="1400" dirty="0"/>
                        <a:t>Health Care</a:t>
                      </a:r>
                    </a:p>
                  </a:txBody>
                  <a:tcPr anchor="ctr"/>
                </a:tc>
                <a:tc>
                  <a:txBody>
                    <a:bodyPr/>
                    <a:lstStyle/>
                    <a:p>
                      <a:pPr algn="ctr"/>
                      <a:r>
                        <a:rPr lang="en-US" sz="1400" dirty="0"/>
                        <a:t>3.0%</a:t>
                      </a:r>
                    </a:p>
                  </a:txBody>
                  <a:tcPr anchor="ctr"/>
                </a:tc>
                <a:tc>
                  <a:txBody>
                    <a:bodyPr/>
                    <a:lstStyle/>
                    <a:p>
                      <a:pPr algn="ctr"/>
                      <a:r>
                        <a:rPr lang="en-US" sz="1400" dirty="0"/>
                        <a:t>10.8x</a:t>
                      </a:r>
                    </a:p>
                  </a:txBody>
                  <a:tcPr anchor="ctr"/>
                </a:tc>
                <a:extLst>
                  <a:ext uri="{0D108BD9-81ED-4DB2-BD59-A6C34878D82A}">
                    <a16:rowId xmlns:a16="http://schemas.microsoft.com/office/drawing/2014/main" val="584558071"/>
                  </a:ext>
                </a:extLst>
              </a:tr>
              <a:tr h="370840">
                <a:tc>
                  <a:txBody>
                    <a:bodyPr/>
                    <a:lstStyle/>
                    <a:p>
                      <a:pPr algn="ctr"/>
                      <a:r>
                        <a:rPr lang="en-US" sz="1400" dirty="0"/>
                        <a:t>SNA</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Snap-on, Inc.</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Industrials</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14.3x</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727790"/>
                  </a:ext>
                </a:extLst>
              </a:tr>
              <a:tr h="370840">
                <a:tc>
                  <a:txBody>
                    <a:bodyPr/>
                    <a:lstStyle/>
                    <a:p>
                      <a:pPr algn="ctr"/>
                      <a:r>
                        <a:rPr lang="en-US" sz="1400" b="1" dirty="0"/>
                        <a:t>Average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3.1%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13.0x</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833958"/>
                  </a:ext>
                </a:extLst>
              </a:tr>
              <a:tr h="370840">
                <a:tc>
                  <a:txBody>
                    <a:bodyPr/>
                    <a:lstStyle/>
                    <a:p>
                      <a:pPr algn="ctr"/>
                      <a:r>
                        <a:rPr lang="en-US" sz="1400" b="1" dirty="0"/>
                        <a:t>SPX</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1.3%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21.7x</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954806"/>
                  </a:ext>
                </a:extLst>
              </a:tr>
            </a:tbl>
          </a:graphicData>
        </a:graphic>
      </p:graphicFrame>
      <p:sp>
        <p:nvSpPr>
          <p:cNvPr id="6" name="TextBox 5">
            <a:extLst>
              <a:ext uri="{FF2B5EF4-FFF2-40B4-BE49-F238E27FC236}">
                <a16:creationId xmlns:a16="http://schemas.microsoft.com/office/drawing/2014/main" id="{5AB27538-060D-4C8C-B64D-BF04B3B4DB0F}"/>
              </a:ext>
            </a:extLst>
          </p:cNvPr>
          <p:cNvSpPr txBox="1"/>
          <p:nvPr/>
        </p:nvSpPr>
        <p:spPr>
          <a:xfrm>
            <a:off x="1844685" y="184877"/>
            <a:ext cx="8823313"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Dividend List</a:t>
            </a:r>
          </a:p>
        </p:txBody>
      </p:sp>
      <p:sp>
        <p:nvSpPr>
          <p:cNvPr id="7" name="TextBox 6">
            <a:extLst>
              <a:ext uri="{FF2B5EF4-FFF2-40B4-BE49-F238E27FC236}">
                <a16:creationId xmlns:a16="http://schemas.microsoft.com/office/drawing/2014/main" id="{9F61C759-695E-4275-A5C4-5F34D577EE7E}"/>
              </a:ext>
            </a:extLst>
          </p:cNvPr>
          <p:cNvSpPr txBox="1"/>
          <p:nvPr/>
        </p:nvSpPr>
        <p:spPr>
          <a:xfrm>
            <a:off x="1147717" y="5777221"/>
            <a:ext cx="4606312" cy="369332"/>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900" i="1" dirty="0"/>
              <a:t>*This is provided for illustrative purposes only.  Might not be reflective in actual portfolios.</a:t>
            </a:r>
          </a:p>
          <a:p>
            <a:r>
              <a:rPr lang="en-US" sz="900" i="1" dirty="0"/>
              <a:t>Dividend Yield  and Forward P/E as of December 7, 2021</a:t>
            </a:r>
          </a:p>
        </p:txBody>
      </p:sp>
    </p:spTree>
    <p:extLst>
      <p:ext uri="{BB962C8B-B14F-4D97-AF65-F5344CB8AC3E}">
        <p14:creationId xmlns:p14="http://schemas.microsoft.com/office/powerpoint/2010/main" val="420588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6D0630-7BB4-42B1-BCCE-9079DB6DCAF7}"/>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AB27538-060D-4C8C-B64D-BF04B3B4DB0F}"/>
              </a:ext>
            </a:extLst>
          </p:cNvPr>
          <p:cNvSpPr txBox="1"/>
          <p:nvPr/>
        </p:nvSpPr>
        <p:spPr>
          <a:xfrm>
            <a:off x="1844685" y="184877"/>
            <a:ext cx="8823313"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Dividend Yield</a:t>
            </a:r>
          </a:p>
        </p:txBody>
      </p:sp>
      <p:pic>
        <p:nvPicPr>
          <p:cNvPr id="7" name="Picture 4" descr="image">
            <a:extLst>
              <a:ext uri="{FF2B5EF4-FFF2-40B4-BE49-F238E27FC236}">
                <a16:creationId xmlns:a16="http://schemas.microsoft.com/office/drawing/2014/main" id="{BEE33AD4-02F0-4A24-A1DB-E96AAE1EF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276" y="976432"/>
            <a:ext cx="8430129" cy="4527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DD5D971-295E-4E82-B473-104A889C5613}"/>
              </a:ext>
            </a:extLst>
          </p:cNvPr>
          <p:cNvSpPr txBox="1"/>
          <p:nvPr/>
        </p:nvSpPr>
        <p:spPr>
          <a:xfrm>
            <a:off x="2041276" y="5756283"/>
            <a:ext cx="4606312" cy="369332"/>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900" i="1" dirty="0"/>
              <a:t>Source: Bloomberg</a:t>
            </a:r>
          </a:p>
          <a:p>
            <a:r>
              <a:rPr lang="en-US" sz="900" i="1" dirty="0"/>
              <a:t>Dividend Yield as of December 6, 2021</a:t>
            </a:r>
          </a:p>
        </p:txBody>
      </p:sp>
    </p:spTree>
    <p:extLst>
      <p:ext uri="{BB962C8B-B14F-4D97-AF65-F5344CB8AC3E}">
        <p14:creationId xmlns:p14="http://schemas.microsoft.com/office/powerpoint/2010/main" val="214281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6D0630-7BB4-42B1-BCCE-9079DB6DCAF7}"/>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AB27538-060D-4C8C-B64D-BF04B3B4DB0F}"/>
              </a:ext>
            </a:extLst>
          </p:cNvPr>
          <p:cNvSpPr txBox="1"/>
          <p:nvPr/>
        </p:nvSpPr>
        <p:spPr>
          <a:xfrm>
            <a:off x="1844685" y="184877"/>
            <a:ext cx="8823313"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Looking Into 2022</a:t>
            </a:r>
          </a:p>
        </p:txBody>
      </p:sp>
      <p:pic>
        <p:nvPicPr>
          <p:cNvPr id="3" name="Picture 2">
            <a:extLst>
              <a:ext uri="{FF2B5EF4-FFF2-40B4-BE49-F238E27FC236}">
                <a16:creationId xmlns:a16="http://schemas.microsoft.com/office/drawing/2014/main" id="{E71D9453-083F-4236-963C-1E05CCF9D69D}"/>
              </a:ext>
            </a:extLst>
          </p:cNvPr>
          <p:cNvPicPr>
            <a:picLocks noChangeAspect="1"/>
          </p:cNvPicPr>
          <p:nvPr/>
        </p:nvPicPr>
        <p:blipFill>
          <a:blip r:embed="rId2"/>
          <a:stretch>
            <a:fillRect/>
          </a:stretch>
        </p:blipFill>
        <p:spPr>
          <a:xfrm>
            <a:off x="1844685" y="976109"/>
            <a:ext cx="8504729" cy="3621292"/>
          </a:xfrm>
          <a:prstGeom prst="rect">
            <a:avLst/>
          </a:prstGeom>
        </p:spPr>
      </p:pic>
      <p:sp>
        <p:nvSpPr>
          <p:cNvPr id="8" name="TextBox 7">
            <a:extLst>
              <a:ext uri="{FF2B5EF4-FFF2-40B4-BE49-F238E27FC236}">
                <a16:creationId xmlns:a16="http://schemas.microsoft.com/office/drawing/2014/main" id="{A24D5CDC-9811-402C-8D3E-DBCAEBBB4E30}"/>
              </a:ext>
            </a:extLst>
          </p:cNvPr>
          <p:cNvSpPr txBox="1"/>
          <p:nvPr/>
        </p:nvSpPr>
        <p:spPr>
          <a:xfrm>
            <a:off x="2072834" y="4597401"/>
            <a:ext cx="2599721" cy="230832"/>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900" i="1" dirty="0"/>
              <a:t>Source: </a:t>
            </a:r>
            <a:r>
              <a:rPr lang="en-US" sz="900" i="1" dirty="0" err="1"/>
              <a:t>Strategas</a:t>
            </a:r>
            <a:endParaRPr lang="en-US" sz="900" i="1" dirty="0">
              <a:solidFill>
                <a:srgbClr val="FF0000"/>
              </a:solidFill>
            </a:endParaRPr>
          </a:p>
        </p:txBody>
      </p:sp>
      <p:sp>
        <p:nvSpPr>
          <p:cNvPr id="10" name="Oval 9">
            <a:extLst>
              <a:ext uri="{FF2B5EF4-FFF2-40B4-BE49-F238E27FC236}">
                <a16:creationId xmlns:a16="http://schemas.microsoft.com/office/drawing/2014/main" id="{DC9779E4-9718-42A2-BCD1-0EA88E340F06}"/>
              </a:ext>
            </a:extLst>
          </p:cNvPr>
          <p:cNvSpPr/>
          <p:nvPr/>
        </p:nvSpPr>
        <p:spPr>
          <a:xfrm>
            <a:off x="7012285" y="4031781"/>
            <a:ext cx="679939" cy="281354"/>
          </a:xfrm>
          <a:prstGeom prst="ellipse">
            <a:avLst/>
          </a:prstGeom>
          <a:noFill/>
          <a:ln w="25400">
            <a:solidFill>
              <a:srgbClr val="82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F977E81-B564-4CBA-AF69-DF55F51E4AA9}"/>
              </a:ext>
            </a:extLst>
          </p:cNvPr>
          <p:cNvSpPr/>
          <p:nvPr/>
        </p:nvSpPr>
        <p:spPr>
          <a:xfrm>
            <a:off x="8663285" y="4031781"/>
            <a:ext cx="679939" cy="281354"/>
          </a:xfrm>
          <a:prstGeom prst="ellipse">
            <a:avLst/>
          </a:prstGeom>
          <a:noFill/>
          <a:ln w="25400">
            <a:solidFill>
              <a:srgbClr val="82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83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6D0630-7BB4-42B1-BCCE-9079DB6DCAF7}"/>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AB27538-060D-4C8C-B64D-BF04B3B4DB0F}"/>
              </a:ext>
            </a:extLst>
          </p:cNvPr>
          <p:cNvSpPr txBox="1"/>
          <p:nvPr/>
        </p:nvSpPr>
        <p:spPr>
          <a:xfrm>
            <a:off x="1844685" y="184877"/>
            <a:ext cx="8823313"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Looking Into 2022</a:t>
            </a:r>
          </a:p>
        </p:txBody>
      </p:sp>
      <p:sp>
        <p:nvSpPr>
          <p:cNvPr id="9" name="TextBox 8">
            <a:extLst>
              <a:ext uri="{FF2B5EF4-FFF2-40B4-BE49-F238E27FC236}">
                <a16:creationId xmlns:a16="http://schemas.microsoft.com/office/drawing/2014/main" id="{2818435C-4A9E-4853-BC13-63177D51C85B}"/>
              </a:ext>
            </a:extLst>
          </p:cNvPr>
          <p:cNvSpPr txBox="1"/>
          <p:nvPr/>
        </p:nvSpPr>
        <p:spPr>
          <a:xfrm>
            <a:off x="1143000" y="946227"/>
            <a:ext cx="9905999" cy="5216813"/>
          </a:xfrm>
          <a:prstGeom prst="rect">
            <a:avLst/>
          </a:prstGeom>
          <a:noFill/>
        </p:spPr>
        <p:txBody>
          <a:bodyPr wrap="square">
            <a:spAutoFit/>
          </a:bodyPr>
          <a:lstStyle/>
          <a:p>
            <a:pPr marL="0" marR="0" algn="just">
              <a:spcBef>
                <a:spcPts val="0"/>
              </a:spcBef>
              <a:spcAft>
                <a:spcPts val="0"/>
              </a:spcAft>
            </a:pPr>
            <a:r>
              <a:rPr lang="en-US" sz="2000" dirty="0">
                <a:solidFill>
                  <a:schemeClr val="tx1">
                    <a:lumMod val="65000"/>
                    <a:lumOff val="35000"/>
                  </a:schemeClr>
                </a:solidFill>
                <a:effectLst/>
                <a:latin typeface="Libre Baskerville" panose="02000000000000000000"/>
                <a:ea typeface="Calibri" panose="020F0502020204030204" pitchFamily="34" charset="0"/>
              </a:rPr>
              <a:t> </a:t>
            </a:r>
          </a:p>
          <a:p>
            <a:pPr marL="342900" marR="0" lvl="0" indent="-342900" algn="just">
              <a:spcBef>
                <a:spcPts val="0"/>
              </a:spcBef>
              <a:spcAft>
                <a:spcPts val="600"/>
              </a:spcAft>
              <a:buFont typeface="+mj-lt"/>
              <a:buAutoNum type="arabicPeriod"/>
            </a:pPr>
            <a:r>
              <a:rPr lang="en-US" sz="2000" b="1" dirty="0">
                <a:solidFill>
                  <a:schemeClr val="tx1">
                    <a:lumMod val="65000"/>
                    <a:lumOff val="35000"/>
                  </a:schemeClr>
                </a:solidFill>
                <a:effectLst/>
                <a:latin typeface="Libre Baskerville" panose="02000000000000000000"/>
                <a:ea typeface="Times New Roman" panose="02020603050405020304" pitchFamily="18" charset="0"/>
              </a:rPr>
              <a:t>Inflation is here to stay in a meaningful way.  </a:t>
            </a:r>
          </a:p>
          <a:p>
            <a:pPr marL="800100" lvl="1" indent="-342900" algn="just">
              <a:buFont typeface="Arial" panose="020B0604020202020204" pitchFamily="34" charset="0"/>
              <a:buChar char="•"/>
            </a:pPr>
            <a:r>
              <a:rPr lang="en-US" sz="2000" dirty="0">
                <a:solidFill>
                  <a:schemeClr val="tx1">
                    <a:lumMod val="65000"/>
                    <a:lumOff val="35000"/>
                  </a:schemeClr>
                </a:solidFill>
                <a:effectLst/>
                <a:latin typeface="Libre Baskerville" panose="02000000000000000000"/>
                <a:ea typeface="Times New Roman" panose="02020603050405020304" pitchFamily="18" charset="0"/>
              </a:rPr>
              <a:t>We believe dividend paying stocks that have the ability to increase revenues to combat rising costs is your best bet vs. bonds and cash in a portfolio.  Look for us to allocate towards more inflation-protected industries, sectors and stocks.</a:t>
            </a:r>
          </a:p>
          <a:p>
            <a:pPr marL="800100" lvl="1" indent="-342900" algn="just">
              <a:buFont typeface="Arial" panose="020B0604020202020204" pitchFamily="34" charset="0"/>
              <a:buChar char="•"/>
            </a:pPr>
            <a:endParaRPr lang="en-US" sz="2000" dirty="0">
              <a:solidFill>
                <a:schemeClr val="tx1">
                  <a:lumMod val="65000"/>
                  <a:lumOff val="35000"/>
                </a:schemeClr>
              </a:solidFill>
              <a:effectLst/>
              <a:latin typeface="Libre Baskerville" panose="02000000000000000000"/>
              <a:ea typeface="Calibri" panose="020F0502020204030204" pitchFamily="34" charset="0"/>
            </a:endParaRPr>
          </a:p>
          <a:p>
            <a:pPr marL="342900" marR="0" lvl="0" indent="-342900" algn="just">
              <a:spcBef>
                <a:spcPts val="0"/>
              </a:spcBef>
              <a:spcAft>
                <a:spcPts val="600"/>
              </a:spcAft>
              <a:buFont typeface="+mj-lt"/>
              <a:buAutoNum type="arabicPeriod"/>
            </a:pPr>
            <a:r>
              <a:rPr lang="en-US" sz="2000" b="1" dirty="0">
                <a:solidFill>
                  <a:schemeClr val="tx1">
                    <a:lumMod val="65000"/>
                    <a:lumOff val="35000"/>
                  </a:schemeClr>
                </a:solidFill>
                <a:effectLst/>
                <a:latin typeface="Libre Baskerville" panose="02000000000000000000"/>
                <a:ea typeface="Times New Roman" panose="02020603050405020304" pitchFamily="18" charset="0"/>
              </a:rPr>
              <a:t>Tech is overweight and overvalued.  </a:t>
            </a:r>
          </a:p>
          <a:p>
            <a:pPr marL="800100" lvl="1" indent="-342900" algn="just">
              <a:buFont typeface="Arial" panose="020B0604020202020204" pitchFamily="34" charset="0"/>
              <a:buChar char="•"/>
            </a:pPr>
            <a:r>
              <a:rPr lang="en-US" sz="2000" dirty="0">
                <a:solidFill>
                  <a:schemeClr val="tx1">
                    <a:lumMod val="65000"/>
                    <a:lumOff val="35000"/>
                  </a:schemeClr>
                </a:solidFill>
                <a:effectLst/>
                <a:latin typeface="Libre Baskerville" panose="02000000000000000000"/>
                <a:ea typeface="Times New Roman" panose="02020603050405020304" pitchFamily="18" charset="0"/>
              </a:rPr>
              <a:t>We continue to stay patient and disciplined with our approach looking for stocks that are cheap/undervalued in the market that pay dividends and consistently grow their dividends.  We think these companies are better positioned to navigate any market headwinds.</a:t>
            </a:r>
          </a:p>
          <a:p>
            <a:pPr marL="800100" lvl="1" indent="-342900" algn="just">
              <a:buFont typeface="Arial" panose="020B0604020202020204" pitchFamily="34" charset="0"/>
              <a:buChar char="•"/>
            </a:pPr>
            <a:endParaRPr lang="en-US" sz="2000" dirty="0">
              <a:solidFill>
                <a:schemeClr val="tx1">
                  <a:lumMod val="65000"/>
                  <a:lumOff val="35000"/>
                </a:schemeClr>
              </a:solidFill>
              <a:effectLst/>
              <a:latin typeface="Libre Baskerville" panose="02000000000000000000"/>
              <a:ea typeface="Calibri" panose="020F0502020204030204" pitchFamily="34" charset="0"/>
            </a:endParaRPr>
          </a:p>
          <a:p>
            <a:pPr marL="342900" marR="0" lvl="0" indent="-342900" algn="just">
              <a:spcBef>
                <a:spcPts val="0"/>
              </a:spcBef>
              <a:spcAft>
                <a:spcPts val="600"/>
              </a:spcAft>
              <a:buFont typeface="+mj-lt"/>
              <a:buAutoNum type="arabicPeriod"/>
            </a:pPr>
            <a:r>
              <a:rPr lang="en-US" sz="2000" b="1" dirty="0">
                <a:solidFill>
                  <a:schemeClr val="tx1">
                    <a:lumMod val="65000"/>
                    <a:lumOff val="35000"/>
                  </a:schemeClr>
                </a:solidFill>
                <a:effectLst/>
                <a:latin typeface="Libre Baskerville" panose="02000000000000000000"/>
                <a:ea typeface="Times New Roman" panose="02020603050405020304" pitchFamily="18" charset="0"/>
              </a:rPr>
              <a:t>Interest rates should rise to combat inflation.  </a:t>
            </a:r>
          </a:p>
          <a:p>
            <a:pPr marL="800100" lvl="1" indent="-342900" algn="just">
              <a:buFont typeface="Arial" panose="020B0604020202020204" pitchFamily="34" charset="0"/>
              <a:buChar char="•"/>
            </a:pPr>
            <a:r>
              <a:rPr lang="en-US" sz="2000" dirty="0">
                <a:solidFill>
                  <a:schemeClr val="tx1">
                    <a:lumMod val="65000"/>
                    <a:lumOff val="35000"/>
                  </a:schemeClr>
                </a:solidFill>
                <a:effectLst/>
                <a:latin typeface="Libre Baskerville" panose="02000000000000000000"/>
                <a:ea typeface="Times New Roman" panose="02020603050405020304" pitchFamily="18" charset="0"/>
              </a:rPr>
              <a:t>This should confirm our investments in income investments.</a:t>
            </a:r>
            <a:endParaRPr lang="en-US" sz="2000" dirty="0">
              <a:solidFill>
                <a:schemeClr val="tx1">
                  <a:lumMod val="65000"/>
                  <a:lumOff val="35000"/>
                </a:schemeClr>
              </a:solidFill>
              <a:effectLst/>
              <a:latin typeface="Libre Baskerville" panose="02000000000000000000"/>
              <a:ea typeface="Calibri" panose="020F0502020204030204" pitchFamily="34" charset="0"/>
            </a:endParaRPr>
          </a:p>
          <a:p>
            <a:endParaRPr lang="en-US" sz="2000" dirty="0">
              <a:solidFill>
                <a:schemeClr val="tx1">
                  <a:lumMod val="65000"/>
                  <a:lumOff val="35000"/>
                </a:schemeClr>
              </a:solidFill>
              <a:latin typeface="Libre Baskerville" panose="02000000000000000000"/>
              <a:ea typeface="Lato Light" panose="020F0502020204030203" pitchFamily="34" charset="0"/>
              <a:cs typeface="Lato Light" panose="020F0502020204030203" pitchFamily="34" charset="0"/>
            </a:endParaRPr>
          </a:p>
          <a:p>
            <a:pPr marL="342900" indent="-342900">
              <a:buFont typeface="+mj-lt"/>
              <a:buAutoNum type="arabicPeriod"/>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34777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6D0630-7BB4-42B1-BCCE-9079DB6DCAF7}"/>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AB27538-060D-4C8C-B64D-BF04B3B4DB0F}"/>
              </a:ext>
            </a:extLst>
          </p:cNvPr>
          <p:cNvSpPr txBox="1"/>
          <p:nvPr/>
        </p:nvSpPr>
        <p:spPr>
          <a:xfrm>
            <a:off x="1844685" y="184877"/>
            <a:ext cx="8823313"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Disclosure</a:t>
            </a:r>
          </a:p>
        </p:txBody>
      </p:sp>
      <p:sp>
        <p:nvSpPr>
          <p:cNvPr id="8" name="TextBox 7">
            <a:extLst>
              <a:ext uri="{FF2B5EF4-FFF2-40B4-BE49-F238E27FC236}">
                <a16:creationId xmlns:a16="http://schemas.microsoft.com/office/drawing/2014/main" id="{67DB2727-CB5A-4402-8D03-98EBB5132877}"/>
              </a:ext>
            </a:extLst>
          </p:cNvPr>
          <p:cNvSpPr txBox="1"/>
          <p:nvPr/>
        </p:nvSpPr>
        <p:spPr>
          <a:xfrm>
            <a:off x="970663" y="1837633"/>
            <a:ext cx="10241623" cy="3139321"/>
          </a:xfrm>
          <a:prstGeom prst="rect">
            <a:avLst/>
          </a:prstGeom>
          <a:noFill/>
        </p:spPr>
        <p:txBody>
          <a:bodyPr wrap="square">
            <a:spAutoFit/>
          </a:bodyPr>
          <a:lstStyle/>
          <a:p>
            <a:pPr marL="0" marR="0" algn="just">
              <a:spcBef>
                <a:spcPts val="0"/>
              </a:spcBef>
              <a:spcAft>
                <a:spcPts val="0"/>
              </a:spcAft>
            </a:pPr>
            <a:r>
              <a:rPr lang="en-US" sz="1800" i="1" dirty="0">
                <a:effectLst/>
                <a:latin typeface="Lato Light" panose="020F0502020204030203"/>
                <a:ea typeface="Calibri" panose="020F0502020204030204" pitchFamily="34" charset="0"/>
                <a:cs typeface="Calibri" panose="020F0502020204030204" pitchFamily="34" charset="0"/>
              </a:rPr>
              <a:t>This information is provided to you as a resource for informational purposes only.  Information presented herein is provided to you as a guideline for general information and might not be applicable to your individual situation.  Investing involves risk, including the possible loss of principal. There is no guarantee offered that investment return, yield, or performance will be achieved. There will be periods of performance fluctuations, including periods of negative returns. Past performance is not indicative of future results when considering any investment vehicle. </a:t>
            </a:r>
            <a:r>
              <a:rPr lang="en-US" sz="1800" i="1" dirty="0">
                <a:effectLst/>
                <a:latin typeface="Lato Light" panose="020F0502020204030203"/>
                <a:ea typeface="Times New Roman" panose="02020603050405020304" pitchFamily="18" charset="0"/>
                <a:cs typeface="Calibri" panose="020F0502020204030204" pitchFamily="34" charset="0"/>
              </a:rPr>
              <a:t>The mention of any company is provided to you for informational purposes and as an example only and might not be suitable to your specific situation.   </a:t>
            </a:r>
            <a:r>
              <a:rPr lang="en-US" sz="1800" i="1" dirty="0">
                <a:effectLst/>
                <a:latin typeface="Lato Light" panose="020F0502020204030203"/>
                <a:ea typeface="Calibri" panose="020F0502020204030204" pitchFamily="34" charset="0"/>
                <a:cs typeface="Calibri" panose="020F0502020204030204" pitchFamily="34" charset="0"/>
              </a:rPr>
              <a:t>This information is being presented without consideration of the investment objectives, risk tolerance, or financial circumstances of any specific client and might not be suitable for all clients. As always, talk to your investment advisor about your specific situation</a:t>
            </a:r>
            <a:r>
              <a:rPr lang="en-US" sz="1800" i="1" dirty="0">
                <a:effectLst/>
                <a:latin typeface="Lato Light" panose="020F0502020204030203"/>
                <a:ea typeface="Calibri" panose="020F0502020204030204" pitchFamily="34" charset="0"/>
              </a:rPr>
              <a:t> and/or to notify us should any changes arise in your financial situation or investment objective.  </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9916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D3BC616-3C2B-4AE2-B972-798481E3A5C3}"/>
              </a:ext>
            </a:extLst>
          </p:cNvPr>
          <p:cNvCxnSpPr/>
          <p:nvPr/>
        </p:nvCxnSpPr>
        <p:spPr>
          <a:xfrm>
            <a:off x="3352800" y="1516198"/>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AFCD44A-698F-4133-867D-C6D49224F259}"/>
              </a:ext>
            </a:extLst>
          </p:cNvPr>
          <p:cNvSpPr txBox="1"/>
          <p:nvPr/>
        </p:nvSpPr>
        <p:spPr>
          <a:xfrm>
            <a:off x="1524000" y="379140"/>
            <a:ext cx="9144000" cy="461665"/>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pPr algn="ctr"/>
            <a:r>
              <a:rPr lang="en-US" sz="2400" dirty="0"/>
              <a:t>Outline</a:t>
            </a:r>
          </a:p>
        </p:txBody>
      </p:sp>
      <p:cxnSp>
        <p:nvCxnSpPr>
          <p:cNvPr id="6" name="Straight Connector 5">
            <a:extLst>
              <a:ext uri="{FF2B5EF4-FFF2-40B4-BE49-F238E27FC236}">
                <a16:creationId xmlns:a16="http://schemas.microsoft.com/office/drawing/2014/main" id="{CEE1F7EA-AB4F-4557-B17C-419ADF1329B0}"/>
              </a:ext>
            </a:extLst>
          </p:cNvPr>
          <p:cNvCxnSpPr/>
          <p:nvPr/>
        </p:nvCxnSpPr>
        <p:spPr>
          <a:xfrm>
            <a:off x="3440885" y="4284037"/>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A756D2F-51F4-410C-9FF6-068F1D1C7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520" y="5612443"/>
            <a:ext cx="2491530" cy="635584"/>
          </a:xfrm>
          <a:prstGeom prst="rect">
            <a:avLst/>
          </a:prstGeom>
        </p:spPr>
      </p:pic>
      <p:sp>
        <p:nvSpPr>
          <p:cNvPr id="9" name="TextBox 8">
            <a:extLst>
              <a:ext uri="{FF2B5EF4-FFF2-40B4-BE49-F238E27FC236}">
                <a16:creationId xmlns:a16="http://schemas.microsoft.com/office/drawing/2014/main" id="{F1C13493-5905-E74F-BDDD-D089DD752764}"/>
              </a:ext>
            </a:extLst>
          </p:cNvPr>
          <p:cNvSpPr txBox="1"/>
          <p:nvPr/>
        </p:nvSpPr>
        <p:spPr>
          <a:xfrm>
            <a:off x="1524000" y="1716758"/>
            <a:ext cx="9144000" cy="2204899"/>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pPr marL="457200" indent="-457200" algn="ctr">
              <a:lnSpc>
                <a:spcPct val="200000"/>
              </a:lnSpc>
              <a:buFont typeface="+mj-lt"/>
              <a:buAutoNum type="arabicPeriod"/>
            </a:pPr>
            <a:r>
              <a:rPr lang="en-US" sz="2400" dirty="0"/>
              <a:t>Inflation</a:t>
            </a:r>
          </a:p>
          <a:p>
            <a:pPr marL="457200" indent="-457200" algn="ctr">
              <a:lnSpc>
                <a:spcPct val="200000"/>
              </a:lnSpc>
              <a:buFont typeface="+mj-lt"/>
              <a:buAutoNum type="arabicPeriod"/>
            </a:pPr>
            <a:r>
              <a:rPr lang="en-US" sz="2400" dirty="0"/>
              <a:t>Value / Growth</a:t>
            </a:r>
          </a:p>
          <a:p>
            <a:pPr marL="457200" indent="-457200" algn="ctr">
              <a:lnSpc>
                <a:spcPct val="200000"/>
              </a:lnSpc>
              <a:buFont typeface="+mj-lt"/>
              <a:buAutoNum type="arabicPeriod"/>
            </a:pPr>
            <a:r>
              <a:rPr lang="en-US" sz="2400" dirty="0"/>
              <a:t>2022 Outlook</a:t>
            </a:r>
          </a:p>
        </p:txBody>
      </p:sp>
    </p:spTree>
    <p:extLst>
      <p:ext uri="{BB962C8B-B14F-4D97-AF65-F5344CB8AC3E}">
        <p14:creationId xmlns:p14="http://schemas.microsoft.com/office/powerpoint/2010/main" val="226836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6D0630-7BB4-42B1-BCCE-9079DB6DCAF7}"/>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984F71-E2DF-4911-8591-D22CA2B12B3B}"/>
              </a:ext>
            </a:extLst>
          </p:cNvPr>
          <p:cNvSpPr txBox="1"/>
          <p:nvPr/>
        </p:nvSpPr>
        <p:spPr>
          <a:xfrm>
            <a:off x="1844685" y="184877"/>
            <a:ext cx="8823313"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Capital Investment Advisors – 25</a:t>
            </a:r>
            <a:r>
              <a:rPr lang="en-US" sz="2000" baseline="30000" dirty="0"/>
              <a:t>th</a:t>
            </a:r>
            <a:r>
              <a:rPr lang="en-US" sz="2000" dirty="0"/>
              <a:t> Anniversary</a:t>
            </a:r>
          </a:p>
        </p:txBody>
      </p:sp>
      <p:pic>
        <p:nvPicPr>
          <p:cNvPr id="1026" name="Picture 2" descr="No alternative text description for this image">
            <a:extLst>
              <a:ext uri="{FF2B5EF4-FFF2-40B4-BE49-F238E27FC236}">
                <a16:creationId xmlns:a16="http://schemas.microsoft.com/office/drawing/2014/main" id="{6FDE6ACC-8D77-4FED-B902-56B6AFB35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58" y="1440750"/>
            <a:ext cx="5310851" cy="3976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alternative text description for this image">
            <a:extLst>
              <a:ext uri="{FF2B5EF4-FFF2-40B4-BE49-F238E27FC236}">
                <a16:creationId xmlns:a16="http://schemas.microsoft.com/office/drawing/2014/main" id="{130CE8B6-9718-4E35-8260-C207B16FB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40750"/>
            <a:ext cx="5310853" cy="39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6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FFEE06-1915-4B73-9175-3F9D856D7961}"/>
              </a:ext>
            </a:extLst>
          </p:cNvPr>
          <p:cNvSpPr txBox="1"/>
          <p:nvPr/>
        </p:nvSpPr>
        <p:spPr>
          <a:xfrm>
            <a:off x="1844685" y="184877"/>
            <a:ext cx="8823313"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COVID Update</a:t>
            </a:r>
          </a:p>
        </p:txBody>
      </p:sp>
      <p:cxnSp>
        <p:nvCxnSpPr>
          <p:cNvPr id="4" name="Straight Connector 3">
            <a:extLst>
              <a:ext uri="{FF2B5EF4-FFF2-40B4-BE49-F238E27FC236}">
                <a16:creationId xmlns:a16="http://schemas.microsoft.com/office/drawing/2014/main" id="{786D0630-7BB4-42B1-BCCE-9079DB6DCAF7}"/>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381A282-4067-486B-90DD-4A5F304CFE6B}"/>
              </a:ext>
            </a:extLst>
          </p:cNvPr>
          <p:cNvPicPr>
            <a:picLocks noChangeAspect="1"/>
          </p:cNvPicPr>
          <p:nvPr/>
        </p:nvPicPr>
        <p:blipFill>
          <a:blip r:embed="rId2"/>
          <a:stretch>
            <a:fillRect/>
          </a:stretch>
        </p:blipFill>
        <p:spPr>
          <a:xfrm>
            <a:off x="2349136" y="746871"/>
            <a:ext cx="7814410" cy="1554480"/>
          </a:xfrm>
          <a:prstGeom prst="rect">
            <a:avLst/>
          </a:prstGeom>
        </p:spPr>
      </p:pic>
      <p:pic>
        <p:nvPicPr>
          <p:cNvPr id="11" name="Picture 10">
            <a:extLst>
              <a:ext uri="{FF2B5EF4-FFF2-40B4-BE49-F238E27FC236}">
                <a16:creationId xmlns:a16="http://schemas.microsoft.com/office/drawing/2014/main" id="{2A3F8AEA-26FC-4391-945B-32A1FAFD27F6}"/>
              </a:ext>
            </a:extLst>
          </p:cNvPr>
          <p:cNvPicPr>
            <a:picLocks noChangeAspect="1"/>
          </p:cNvPicPr>
          <p:nvPr/>
        </p:nvPicPr>
        <p:blipFill>
          <a:blip r:embed="rId3"/>
          <a:stretch>
            <a:fillRect/>
          </a:stretch>
        </p:blipFill>
        <p:spPr>
          <a:xfrm>
            <a:off x="771310" y="2353261"/>
            <a:ext cx="4787842" cy="3996093"/>
          </a:xfrm>
          <a:prstGeom prst="rect">
            <a:avLst/>
          </a:prstGeom>
        </p:spPr>
      </p:pic>
      <p:pic>
        <p:nvPicPr>
          <p:cNvPr id="13" name="Picture 12" descr="Line chart&#10;&#10;Description automatically generated">
            <a:extLst>
              <a:ext uri="{FF2B5EF4-FFF2-40B4-BE49-F238E27FC236}">
                <a16:creationId xmlns:a16="http://schemas.microsoft.com/office/drawing/2014/main" id="{ED7BEF27-14F4-40BC-B9FF-4104EBFCDE7A}"/>
              </a:ext>
            </a:extLst>
          </p:cNvPr>
          <p:cNvPicPr>
            <a:picLocks noChangeAspect="1"/>
          </p:cNvPicPr>
          <p:nvPr/>
        </p:nvPicPr>
        <p:blipFill>
          <a:blip r:embed="rId4"/>
          <a:stretch>
            <a:fillRect/>
          </a:stretch>
        </p:blipFill>
        <p:spPr>
          <a:xfrm>
            <a:off x="5943814" y="2820140"/>
            <a:ext cx="5476876" cy="3042709"/>
          </a:xfrm>
          <a:prstGeom prst="rect">
            <a:avLst/>
          </a:prstGeom>
        </p:spPr>
      </p:pic>
    </p:spTree>
    <p:extLst>
      <p:ext uri="{BB962C8B-B14F-4D97-AF65-F5344CB8AC3E}">
        <p14:creationId xmlns:p14="http://schemas.microsoft.com/office/powerpoint/2010/main" val="30446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FFEE06-1915-4B73-9175-3F9D856D7961}"/>
              </a:ext>
            </a:extLst>
          </p:cNvPr>
          <p:cNvSpPr txBox="1"/>
          <p:nvPr/>
        </p:nvSpPr>
        <p:spPr>
          <a:xfrm>
            <a:off x="1844685" y="184877"/>
            <a:ext cx="8823313"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Inflation – Consumer Price Index</a:t>
            </a:r>
          </a:p>
        </p:txBody>
      </p:sp>
      <p:cxnSp>
        <p:nvCxnSpPr>
          <p:cNvPr id="4" name="Straight Connector 3">
            <a:extLst>
              <a:ext uri="{FF2B5EF4-FFF2-40B4-BE49-F238E27FC236}">
                <a16:creationId xmlns:a16="http://schemas.microsoft.com/office/drawing/2014/main" id="{786D0630-7BB4-42B1-BCCE-9079DB6DCAF7}"/>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DFDB0D0-11EF-4903-A9B2-928319A8DCBB}"/>
              </a:ext>
            </a:extLst>
          </p:cNvPr>
          <p:cNvPicPr>
            <a:picLocks noChangeAspect="1"/>
          </p:cNvPicPr>
          <p:nvPr/>
        </p:nvPicPr>
        <p:blipFill>
          <a:blip r:embed="rId2"/>
          <a:stretch>
            <a:fillRect/>
          </a:stretch>
        </p:blipFill>
        <p:spPr>
          <a:xfrm>
            <a:off x="1621949" y="1040696"/>
            <a:ext cx="8600577" cy="4776607"/>
          </a:xfrm>
          <a:prstGeom prst="rect">
            <a:avLst/>
          </a:prstGeom>
        </p:spPr>
      </p:pic>
      <p:sp>
        <p:nvSpPr>
          <p:cNvPr id="7" name="TextBox 6">
            <a:extLst>
              <a:ext uri="{FF2B5EF4-FFF2-40B4-BE49-F238E27FC236}">
                <a16:creationId xmlns:a16="http://schemas.microsoft.com/office/drawing/2014/main" id="{902A3B26-5288-44CD-A969-4F767505F735}"/>
              </a:ext>
            </a:extLst>
          </p:cNvPr>
          <p:cNvSpPr txBox="1"/>
          <p:nvPr/>
        </p:nvSpPr>
        <p:spPr>
          <a:xfrm>
            <a:off x="2005986" y="5793706"/>
            <a:ext cx="5333137" cy="369332"/>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900" i="1" dirty="0"/>
              <a:t>Source: Bureau of Labor Statistics</a:t>
            </a:r>
            <a:endParaRPr lang="en-US" sz="900" i="1" dirty="0">
              <a:solidFill>
                <a:srgbClr val="FF0000"/>
              </a:solidFill>
            </a:endParaRPr>
          </a:p>
          <a:p>
            <a:r>
              <a:rPr lang="en-US" sz="900" i="1" dirty="0"/>
              <a:t>Data as November 2021</a:t>
            </a:r>
          </a:p>
        </p:txBody>
      </p:sp>
    </p:spTree>
    <p:extLst>
      <p:ext uri="{BB962C8B-B14F-4D97-AF65-F5344CB8AC3E}">
        <p14:creationId xmlns:p14="http://schemas.microsoft.com/office/powerpoint/2010/main" val="242509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B4EF52-08EA-4021-9AF0-EDF53D6BA7BF}"/>
              </a:ext>
            </a:extLst>
          </p:cNvPr>
          <p:cNvSpPr txBox="1"/>
          <p:nvPr/>
        </p:nvSpPr>
        <p:spPr>
          <a:xfrm>
            <a:off x="1929356" y="190448"/>
            <a:ext cx="8657165"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Elevated CPI Has Been Good News For Value</a:t>
            </a:r>
          </a:p>
        </p:txBody>
      </p:sp>
      <p:cxnSp>
        <p:nvCxnSpPr>
          <p:cNvPr id="2" name="Straight Connector 1">
            <a:extLst>
              <a:ext uri="{FF2B5EF4-FFF2-40B4-BE49-F238E27FC236}">
                <a16:creationId xmlns:a16="http://schemas.microsoft.com/office/drawing/2014/main" id="{184DAA47-26BA-46C3-A581-50CFD9B68260}"/>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CD0B8ACA-0362-4665-882D-74134F2B07D5}"/>
              </a:ext>
            </a:extLst>
          </p:cNvPr>
          <p:cNvSpPr/>
          <p:nvPr/>
        </p:nvSpPr>
        <p:spPr>
          <a:xfrm>
            <a:off x="7852372" y="4268709"/>
            <a:ext cx="1358020" cy="1240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AD741A-83E9-4643-864C-0668DA63C566}"/>
              </a:ext>
            </a:extLst>
          </p:cNvPr>
          <p:cNvSpPr txBox="1"/>
          <p:nvPr/>
        </p:nvSpPr>
        <p:spPr>
          <a:xfrm>
            <a:off x="6096001" y="4888871"/>
            <a:ext cx="1439501" cy="923330"/>
          </a:xfrm>
          <a:prstGeom prst="rect">
            <a:avLst/>
          </a:prstGeom>
          <a:noFill/>
        </p:spPr>
        <p:txBody>
          <a:bodyPr wrap="square" rtlCol="0">
            <a:spAutoFit/>
          </a:bodyPr>
          <a:lstStyle/>
          <a:p>
            <a:r>
              <a:rPr lang="en-US" dirty="0"/>
              <a:t>Can we do a graphic here where G&gt;&gt;V?</a:t>
            </a:r>
          </a:p>
        </p:txBody>
      </p:sp>
      <p:pic>
        <p:nvPicPr>
          <p:cNvPr id="7" name="Picture 6">
            <a:extLst>
              <a:ext uri="{FF2B5EF4-FFF2-40B4-BE49-F238E27FC236}">
                <a16:creationId xmlns:a16="http://schemas.microsoft.com/office/drawing/2014/main" id="{5E2A41F1-1671-43C5-A20C-329F43851051}"/>
              </a:ext>
            </a:extLst>
          </p:cNvPr>
          <p:cNvPicPr>
            <a:picLocks noChangeAspect="1"/>
          </p:cNvPicPr>
          <p:nvPr/>
        </p:nvPicPr>
        <p:blipFill>
          <a:blip r:embed="rId2"/>
          <a:stretch>
            <a:fillRect/>
          </a:stretch>
        </p:blipFill>
        <p:spPr>
          <a:xfrm>
            <a:off x="1802037" y="1235396"/>
            <a:ext cx="8587926" cy="4927644"/>
          </a:xfrm>
          <a:prstGeom prst="rect">
            <a:avLst/>
          </a:prstGeom>
          <a:ln>
            <a:solidFill>
              <a:schemeClr val="tx1">
                <a:lumMod val="50000"/>
                <a:lumOff val="50000"/>
              </a:schemeClr>
            </a:solidFill>
          </a:ln>
        </p:spPr>
      </p:pic>
      <p:sp>
        <p:nvSpPr>
          <p:cNvPr id="8" name="TextBox 7">
            <a:extLst>
              <a:ext uri="{FF2B5EF4-FFF2-40B4-BE49-F238E27FC236}">
                <a16:creationId xmlns:a16="http://schemas.microsoft.com/office/drawing/2014/main" id="{63F142DC-3403-4392-9B02-1ACAF2AAD601}"/>
              </a:ext>
            </a:extLst>
          </p:cNvPr>
          <p:cNvSpPr txBox="1"/>
          <p:nvPr/>
        </p:nvSpPr>
        <p:spPr>
          <a:xfrm>
            <a:off x="1802037" y="6163040"/>
            <a:ext cx="5333137" cy="369332"/>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900" i="1" dirty="0"/>
              <a:t>Source: Bloomberg</a:t>
            </a:r>
            <a:endParaRPr lang="en-US" sz="900" i="1" dirty="0">
              <a:solidFill>
                <a:srgbClr val="FF0000"/>
              </a:solidFill>
            </a:endParaRPr>
          </a:p>
          <a:p>
            <a:r>
              <a:rPr lang="en-US" sz="900" i="1" dirty="0"/>
              <a:t>Data as of October 31, 2021</a:t>
            </a:r>
          </a:p>
        </p:txBody>
      </p:sp>
    </p:spTree>
    <p:extLst>
      <p:ext uri="{BB962C8B-B14F-4D97-AF65-F5344CB8AC3E}">
        <p14:creationId xmlns:p14="http://schemas.microsoft.com/office/powerpoint/2010/main" val="774978856"/>
      </p:ext>
    </p:extLst>
  </p:cSld>
  <p:clrMapOvr>
    <a:masterClrMapping/>
  </p:clrMapOvr>
  <mc:AlternateContent xmlns:mc="http://schemas.openxmlformats.org/markup-compatibility/2006" xmlns:p14="http://schemas.microsoft.com/office/powerpoint/2010/main">
    <mc:Choice Requires="p14">
      <p:transition spd="slow" p14:dur="2000" advTm="88431"/>
    </mc:Choice>
    <mc:Fallback xmlns="">
      <p:transition spd="slow" advTm="884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B4EF52-08EA-4021-9AF0-EDF53D6BA7BF}"/>
              </a:ext>
            </a:extLst>
          </p:cNvPr>
          <p:cNvSpPr txBox="1"/>
          <p:nvPr/>
        </p:nvSpPr>
        <p:spPr>
          <a:xfrm>
            <a:off x="1929356" y="190448"/>
            <a:ext cx="8657165"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Value vs. Growth</a:t>
            </a:r>
          </a:p>
        </p:txBody>
      </p:sp>
      <p:cxnSp>
        <p:nvCxnSpPr>
          <p:cNvPr id="2" name="Straight Connector 1">
            <a:extLst>
              <a:ext uri="{FF2B5EF4-FFF2-40B4-BE49-F238E27FC236}">
                <a16:creationId xmlns:a16="http://schemas.microsoft.com/office/drawing/2014/main" id="{184DAA47-26BA-46C3-A581-50CFD9B68260}"/>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AD741A-83E9-4643-864C-0668DA63C566}"/>
              </a:ext>
            </a:extLst>
          </p:cNvPr>
          <p:cNvSpPr txBox="1"/>
          <p:nvPr/>
        </p:nvSpPr>
        <p:spPr>
          <a:xfrm>
            <a:off x="6096001" y="4888871"/>
            <a:ext cx="1439501" cy="923330"/>
          </a:xfrm>
          <a:prstGeom prst="rect">
            <a:avLst/>
          </a:prstGeom>
          <a:noFill/>
        </p:spPr>
        <p:txBody>
          <a:bodyPr wrap="square" rtlCol="0">
            <a:spAutoFit/>
          </a:bodyPr>
          <a:lstStyle/>
          <a:p>
            <a:r>
              <a:rPr lang="en-US" dirty="0"/>
              <a:t>Can we do a graphic here where G&gt;&gt;V?</a:t>
            </a:r>
          </a:p>
        </p:txBody>
      </p:sp>
      <p:grpSp>
        <p:nvGrpSpPr>
          <p:cNvPr id="8" name="Group 7">
            <a:extLst>
              <a:ext uri="{FF2B5EF4-FFF2-40B4-BE49-F238E27FC236}">
                <a16:creationId xmlns:a16="http://schemas.microsoft.com/office/drawing/2014/main" id="{3858FEB2-9DC3-42F3-8AE7-718EDB41B74C}"/>
              </a:ext>
            </a:extLst>
          </p:cNvPr>
          <p:cNvGrpSpPr/>
          <p:nvPr/>
        </p:nvGrpSpPr>
        <p:grpSpPr>
          <a:xfrm>
            <a:off x="2589609" y="3352800"/>
            <a:ext cx="6850231" cy="3026780"/>
            <a:chOff x="405355" y="2810134"/>
            <a:chExt cx="8308810" cy="3755126"/>
          </a:xfrm>
        </p:grpSpPr>
        <p:pic>
          <p:nvPicPr>
            <p:cNvPr id="9" name="Picture 8">
              <a:extLst>
                <a:ext uri="{FF2B5EF4-FFF2-40B4-BE49-F238E27FC236}">
                  <a16:creationId xmlns:a16="http://schemas.microsoft.com/office/drawing/2014/main" id="{4B3BBCF0-FEB3-4152-A70F-8F30A53DE180}"/>
                </a:ext>
              </a:extLst>
            </p:cNvPr>
            <p:cNvPicPr>
              <a:picLocks noChangeAspect="1"/>
            </p:cNvPicPr>
            <p:nvPr/>
          </p:nvPicPr>
          <p:blipFill>
            <a:blip r:embed="rId2"/>
            <a:stretch>
              <a:fillRect/>
            </a:stretch>
          </p:blipFill>
          <p:spPr>
            <a:xfrm>
              <a:off x="405355" y="2810134"/>
              <a:ext cx="8308810" cy="3755126"/>
            </a:xfrm>
            <a:prstGeom prst="rect">
              <a:avLst/>
            </a:prstGeom>
            <a:ln>
              <a:solidFill>
                <a:schemeClr val="tx1">
                  <a:lumMod val="65000"/>
                  <a:lumOff val="35000"/>
                </a:schemeClr>
              </a:solidFill>
            </a:ln>
          </p:spPr>
        </p:pic>
        <p:sp>
          <p:nvSpPr>
            <p:cNvPr id="11" name="TextBox 10">
              <a:extLst>
                <a:ext uri="{FF2B5EF4-FFF2-40B4-BE49-F238E27FC236}">
                  <a16:creationId xmlns:a16="http://schemas.microsoft.com/office/drawing/2014/main" id="{2BCE3D90-B8A9-428A-BC27-FC95EC7DA073}"/>
                </a:ext>
              </a:extLst>
            </p:cNvPr>
            <p:cNvSpPr txBox="1"/>
            <p:nvPr/>
          </p:nvSpPr>
          <p:spPr>
            <a:xfrm>
              <a:off x="3704158" y="3886621"/>
              <a:ext cx="4181704" cy="292388"/>
            </a:xfrm>
            <a:prstGeom prst="rect">
              <a:avLst/>
            </a:prstGeom>
            <a:noFill/>
          </p:spPr>
          <p:txBody>
            <a:bodyPr wrap="square">
              <a:spAutoFit/>
            </a:bodyPr>
            <a:lstStyle/>
            <a:p>
              <a:pPr algn="r"/>
              <a:r>
                <a:rPr lang="en-US" sz="13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Russell 1000 Growth P/E</a:t>
              </a:r>
              <a:endParaRPr lang="en-US" sz="1300" dirty="0"/>
            </a:p>
          </p:txBody>
        </p:sp>
        <p:sp>
          <p:nvSpPr>
            <p:cNvPr id="12" name="TextBox 11">
              <a:extLst>
                <a:ext uri="{FF2B5EF4-FFF2-40B4-BE49-F238E27FC236}">
                  <a16:creationId xmlns:a16="http://schemas.microsoft.com/office/drawing/2014/main" id="{B735CEDC-A90F-47E5-A68B-F8D59E3D89CB}"/>
                </a:ext>
              </a:extLst>
            </p:cNvPr>
            <p:cNvSpPr txBox="1"/>
            <p:nvPr/>
          </p:nvSpPr>
          <p:spPr>
            <a:xfrm>
              <a:off x="4143908" y="5774148"/>
              <a:ext cx="4181704" cy="292388"/>
            </a:xfrm>
            <a:prstGeom prst="rect">
              <a:avLst/>
            </a:prstGeom>
            <a:noFill/>
          </p:spPr>
          <p:txBody>
            <a:bodyPr wrap="square">
              <a:spAutoFit/>
            </a:bodyPr>
            <a:lstStyle/>
            <a:p>
              <a:pPr algn="r"/>
              <a:r>
                <a:rPr lang="en-US" sz="13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Russell 1000 Value P/E</a:t>
              </a:r>
              <a:endParaRPr lang="en-US" sz="1300" dirty="0"/>
            </a:p>
          </p:txBody>
        </p:sp>
      </p:grpSp>
      <p:pic>
        <p:nvPicPr>
          <p:cNvPr id="13" name="Picture 12">
            <a:extLst>
              <a:ext uri="{FF2B5EF4-FFF2-40B4-BE49-F238E27FC236}">
                <a16:creationId xmlns:a16="http://schemas.microsoft.com/office/drawing/2014/main" id="{0256DBCE-F0EC-4F20-9B33-1BD52416008A}"/>
              </a:ext>
            </a:extLst>
          </p:cNvPr>
          <p:cNvPicPr>
            <a:picLocks noChangeAspect="1"/>
          </p:cNvPicPr>
          <p:nvPr/>
        </p:nvPicPr>
        <p:blipFill>
          <a:blip r:embed="rId3"/>
          <a:stretch>
            <a:fillRect/>
          </a:stretch>
        </p:blipFill>
        <p:spPr>
          <a:xfrm>
            <a:off x="2210181" y="2066064"/>
            <a:ext cx="7438003" cy="1146180"/>
          </a:xfrm>
          <a:prstGeom prst="rect">
            <a:avLst/>
          </a:prstGeom>
          <a:ln>
            <a:solidFill>
              <a:schemeClr val="tx1">
                <a:lumMod val="50000"/>
                <a:lumOff val="50000"/>
              </a:schemeClr>
            </a:solidFill>
          </a:ln>
        </p:spPr>
      </p:pic>
      <p:pic>
        <p:nvPicPr>
          <p:cNvPr id="14" name="Picture 2" descr="image">
            <a:extLst>
              <a:ext uri="{FF2B5EF4-FFF2-40B4-BE49-F238E27FC236}">
                <a16:creationId xmlns:a16="http://schemas.microsoft.com/office/drawing/2014/main" id="{8E7AFA3E-6B07-412E-B701-6F0D253FC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0181" y="814440"/>
            <a:ext cx="7438003" cy="11662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B497992-07DB-43D9-A406-80E0D3855A9F}"/>
              </a:ext>
            </a:extLst>
          </p:cNvPr>
          <p:cNvSpPr txBox="1"/>
          <p:nvPr/>
        </p:nvSpPr>
        <p:spPr>
          <a:xfrm>
            <a:off x="2501186" y="6366752"/>
            <a:ext cx="5333137" cy="369332"/>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900" i="1" dirty="0"/>
              <a:t>Source: Bloomberg</a:t>
            </a:r>
            <a:endParaRPr lang="en-US" sz="900" i="1" dirty="0">
              <a:solidFill>
                <a:srgbClr val="FF0000"/>
              </a:solidFill>
            </a:endParaRPr>
          </a:p>
          <a:p>
            <a:r>
              <a:rPr lang="en-US" sz="900" i="1" dirty="0"/>
              <a:t>Data as of October 31, 2021</a:t>
            </a:r>
          </a:p>
        </p:txBody>
      </p:sp>
      <p:sp>
        <p:nvSpPr>
          <p:cNvPr id="5" name="Oval 4">
            <a:extLst>
              <a:ext uri="{FF2B5EF4-FFF2-40B4-BE49-F238E27FC236}">
                <a16:creationId xmlns:a16="http://schemas.microsoft.com/office/drawing/2014/main" id="{F0AD54FD-1DDD-44BA-A04C-0B20F030D6E1}"/>
              </a:ext>
            </a:extLst>
          </p:cNvPr>
          <p:cNvSpPr/>
          <p:nvPr/>
        </p:nvSpPr>
        <p:spPr>
          <a:xfrm>
            <a:off x="4629381" y="1745781"/>
            <a:ext cx="679939" cy="281354"/>
          </a:xfrm>
          <a:prstGeom prst="ellipse">
            <a:avLst/>
          </a:prstGeom>
          <a:noFill/>
          <a:ln w="25400">
            <a:solidFill>
              <a:srgbClr val="82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7D074C-6DC7-4FC7-B38A-1DCE9755DBBF}"/>
              </a:ext>
            </a:extLst>
          </p:cNvPr>
          <p:cNvSpPr/>
          <p:nvPr/>
        </p:nvSpPr>
        <p:spPr>
          <a:xfrm>
            <a:off x="6798812" y="1757504"/>
            <a:ext cx="679939" cy="281354"/>
          </a:xfrm>
          <a:prstGeom prst="ellipse">
            <a:avLst/>
          </a:prstGeom>
          <a:noFill/>
          <a:ln w="25400">
            <a:solidFill>
              <a:srgbClr val="82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32B2831-11D9-4C30-B8E4-9A59334FE29E}"/>
              </a:ext>
            </a:extLst>
          </p:cNvPr>
          <p:cNvSpPr/>
          <p:nvPr/>
        </p:nvSpPr>
        <p:spPr>
          <a:xfrm>
            <a:off x="8966694" y="1722567"/>
            <a:ext cx="679939" cy="281354"/>
          </a:xfrm>
          <a:prstGeom prst="ellipse">
            <a:avLst/>
          </a:prstGeom>
          <a:noFill/>
          <a:ln w="25400">
            <a:solidFill>
              <a:srgbClr val="82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CB03A0C-9033-4574-92DF-1E57607FC487}"/>
              </a:ext>
            </a:extLst>
          </p:cNvPr>
          <p:cNvSpPr/>
          <p:nvPr/>
        </p:nvSpPr>
        <p:spPr>
          <a:xfrm>
            <a:off x="4591281" y="2964981"/>
            <a:ext cx="679939" cy="281354"/>
          </a:xfrm>
          <a:prstGeom prst="ellipse">
            <a:avLst/>
          </a:prstGeom>
          <a:noFill/>
          <a:ln w="25400">
            <a:solidFill>
              <a:srgbClr val="82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7B052E1-EF2D-43DF-AA38-B1D6B63BE367}"/>
              </a:ext>
            </a:extLst>
          </p:cNvPr>
          <p:cNvSpPr/>
          <p:nvPr/>
        </p:nvSpPr>
        <p:spPr>
          <a:xfrm>
            <a:off x="6760712" y="2976704"/>
            <a:ext cx="679939" cy="281354"/>
          </a:xfrm>
          <a:prstGeom prst="ellipse">
            <a:avLst/>
          </a:prstGeom>
          <a:noFill/>
          <a:ln w="25400">
            <a:solidFill>
              <a:srgbClr val="82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E2DCEC8-4BF7-4262-8D70-0E7DEF494356}"/>
              </a:ext>
            </a:extLst>
          </p:cNvPr>
          <p:cNvSpPr/>
          <p:nvPr/>
        </p:nvSpPr>
        <p:spPr>
          <a:xfrm>
            <a:off x="8928594" y="2941767"/>
            <a:ext cx="679939" cy="281354"/>
          </a:xfrm>
          <a:prstGeom prst="ellipse">
            <a:avLst/>
          </a:prstGeom>
          <a:noFill/>
          <a:ln w="25400">
            <a:solidFill>
              <a:srgbClr val="82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559958"/>
      </p:ext>
    </p:extLst>
  </p:cSld>
  <p:clrMapOvr>
    <a:masterClrMapping/>
  </p:clrMapOvr>
  <mc:AlternateContent xmlns:mc="http://schemas.openxmlformats.org/markup-compatibility/2006" xmlns:p14="http://schemas.microsoft.com/office/powerpoint/2010/main">
    <mc:Choice Requires="p14">
      <p:transition spd="slow" p14:dur="2000" advTm="88431"/>
    </mc:Choice>
    <mc:Fallback xmlns="">
      <p:transition spd="slow" advTm="8843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6D0630-7BB4-42B1-BCCE-9079DB6DCAF7}"/>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AB27538-060D-4C8C-B64D-BF04B3B4DB0F}"/>
              </a:ext>
            </a:extLst>
          </p:cNvPr>
          <p:cNvSpPr txBox="1"/>
          <p:nvPr/>
        </p:nvSpPr>
        <p:spPr>
          <a:xfrm>
            <a:off x="1844685" y="184877"/>
            <a:ext cx="8823313"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Income – We Continue to Like Dividends</a:t>
            </a:r>
          </a:p>
        </p:txBody>
      </p:sp>
      <p:sp>
        <p:nvSpPr>
          <p:cNvPr id="5" name="TextBox 4">
            <a:extLst>
              <a:ext uri="{FF2B5EF4-FFF2-40B4-BE49-F238E27FC236}">
                <a16:creationId xmlns:a16="http://schemas.microsoft.com/office/drawing/2014/main" id="{3EC1CD8A-1D25-4F07-91E0-D0FD25BBD91D}"/>
              </a:ext>
            </a:extLst>
          </p:cNvPr>
          <p:cNvSpPr txBox="1"/>
          <p:nvPr/>
        </p:nvSpPr>
        <p:spPr>
          <a:xfrm>
            <a:off x="2285141" y="5785576"/>
            <a:ext cx="2599721" cy="230832"/>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900" i="1" dirty="0"/>
              <a:t>Source: </a:t>
            </a:r>
            <a:r>
              <a:rPr lang="en-US" sz="900" i="1" dirty="0" err="1"/>
              <a:t>Strategas</a:t>
            </a:r>
            <a:endParaRPr lang="en-US" sz="900" i="1" dirty="0">
              <a:solidFill>
                <a:srgbClr val="FF0000"/>
              </a:solidFill>
            </a:endParaRPr>
          </a:p>
        </p:txBody>
      </p:sp>
      <p:pic>
        <p:nvPicPr>
          <p:cNvPr id="7" name="Picture 6">
            <a:extLst>
              <a:ext uri="{FF2B5EF4-FFF2-40B4-BE49-F238E27FC236}">
                <a16:creationId xmlns:a16="http://schemas.microsoft.com/office/drawing/2014/main" id="{AB60839E-65B4-4E73-B902-8DD3661876DA}"/>
              </a:ext>
            </a:extLst>
          </p:cNvPr>
          <p:cNvPicPr>
            <a:picLocks noChangeAspect="1"/>
          </p:cNvPicPr>
          <p:nvPr/>
        </p:nvPicPr>
        <p:blipFill>
          <a:blip r:embed="rId2"/>
          <a:stretch>
            <a:fillRect/>
          </a:stretch>
        </p:blipFill>
        <p:spPr>
          <a:xfrm>
            <a:off x="1979391" y="818264"/>
            <a:ext cx="8233217" cy="4844009"/>
          </a:xfrm>
          <a:prstGeom prst="rect">
            <a:avLst/>
          </a:prstGeom>
        </p:spPr>
      </p:pic>
    </p:spTree>
    <p:extLst>
      <p:ext uri="{BB962C8B-B14F-4D97-AF65-F5344CB8AC3E}">
        <p14:creationId xmlns:p14="http://schemas.microsoft.com/office/powerpoint/2010/main" val="373649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6D0630-7BB4-42B1-BCCE-9079DB6DCAF7}"/>
              </a:ext>
            </a:extLst>
          </p:cNvPr>
          <p:cNvCxnSpPr/>
          <p:nvPr/>
        </p:nvCxnSpPr>
        <p:spPr>
          <a:xfrm>
            <a:off x="1929355" y="694960"/>
            <a:ext cx="5486400" cy="0"/>
          </a:xfrm>
          <a:prstGeom prst="line">
            <a:avLst/>
          </a:prstGeom>
          <a:ln w="19050">
            <a:solidFill>
              <a:srgbClr val="82313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AB27538-060D-4C8C-B64D-BF04B3B4DB0F}"/>
              </a:ext>
            </a:extLst>
          </p:cNvPr>
          <p:cNvSpPr txBox="1"/>
          <p:nvPr/>
        </p:nvSpPr>
        <p:spPr>
          <a:xfrm>
            <a:off x="1844685" y="184877"/>
            <a:ext cx="8823313" cy="400110"/>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2000" dirty="0"/>
              <a:t>Income – We Continue to Like Dividends</a:t>
            </a:r>
          </a:p>
        </p:txBody>
      </p:sp>
      <p:sp>
        <p:nvSpPr>
          <p:cNvPr id="5" name="TextBox 4">
            <a:extLst>
              <a:ext uri="{FF2B5EF4-FFF2-40B4-BE49-F238E27FC236}">
                <a16:creationId xmlns:a16="http://schemas.microsoft.com/office/drawing/2014/main" id="{3EC1CD8A-1D25-4F07-91E0-D0FD25BBD91D}"/>
              </a:ext>
            </a:extLst>
          </p:cNvPr>
          <p:cNvSpPr txBox="1"/>
          <p:nvPr/>
        </p:nvSpPr>
        <p:spPr>
          <a:xfrm>
            <a:off x="2285141" y="5785576"/>
            <a:ext cx="2599721" cy="230832"/>
          </a:xfrm>
          <a:prstGeom prst="rect">
            <a:avLst/>
          </a:prstGeom>
          <a:noFill/>
        </p:spPr>
        <p:txBody>
          <a:bodyPr wrap="square" rtlCol="0">
            <a:spAutoFit/>
          </a:bodyPr>
          <a:lstStyle>
            <a:defPPr>
              <a:defRPr lang="en-US"/>
            </a:defPPr>
            <a:lvl1pPr>
              <a:defRPr sz="2800">
                <a:solidFill>
                  <a:schemeClr val="tx1">
                    <a:lumMod val="65000"/>
                    <a:lumOff val="35000"/>
                  </a:schemeClr>
                </a:solidFill>
                <a:latin typeface="Libre Baskerville" panose="02000000000000000000" pitchFamily="50" charset="0"/>
                <a:ea typeface="Lato Light" panose="020F0502020204030203" pitchFamily="34" charset="0"/>
                <a:cs typeface="Lato Light" panose="020F0502020204030203" pitchFamily="34" charset="0"/>
              </a:defRPr>
            </a:lvl1pPr>
          </a:lstStyle>
          <a:p>
            <a:r>
              <a:rPr lang="en-US" sz="900" i="1" dirty="0"/>
              <a:t>Source: </a:t>
            </a:r>
            <a:r>
              <a:rPr lang="en-US" sz="900" i="1" dirty="0" err="1"/>
              <a:t>Strategas</a:t>
            </a:r>
            <a:endParaRPr lang="en-US" sz="900" i="1" dirty="0">
              <a:solidFill>
                <a:srgbClr val="FF0000"/>
              </a:solidFill>
            </a:endParaRPr>
          </a:p>
        </p:txBody>
      </p:sp>
      <p:pic>
        <p:nvPicPr>
          <p:cNvPr id="9" name="Picture 8">
            <a:extLst>
              <a:ext uri="{FF2B5EF4-FFF2-40B4-BE49-F238E27FC236}">
                <a16:creationId xmlns:a16="http://schemas.microsoft.com/office/drawing/2014/main" id="{BA17C590-E516-4BF3-9D97-6A53BB8E94D7}"/>
              </a:ext>
            </a:extLst>
          </p:cNvPr>
          <p:cNvPicPr>
            <a:picLocks noChangeAspect="1"/>
          </p:cNvPicPr>
          <p:nvPr/>
        </p:nvPicPr>
        <p:blipFill>
          <a:blip r:embed="rId2"/>
          <a:stretch>
            <a:fillRect/>
          </a:stretch>
        </p:blipFill>
        <p:spPr>
          <a:xfrm>
            <a:off x="1929355" y="925087"/>
            <a:ext cx="7901199" cy="4750515"/>
          </a:xfrm>
          <a:prstGeom prst="rect">
            <a:avLst/>
          </a:prstGeom>
        </p:spPr>
      </p:pic>
    </p:spTree>
    <p:extLst>
      <p:ext uri="{BB962C8B-B14F-4D97-AF65-F5344CB8AC3E}">
        <p14:creationId xmlns:p14="http://schemas.microsoft.com/office/powerpoint/2010/main" val="3757030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31078</TotalTime>
  <Words>630</Words>
  <Application>Microsoft Office PowerPoint</Application>
  <PresentationFormat>Widescreen</PresentationFormat>
  <Paragraphs>110</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Lato Light</vt:lpstr>
      <vt:lpstr>Libre Baskerville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Reiner</dc:creator>
  <cp:lastModifiedBy>Chelsey Braswell</cp:lastModifiedBy>
  <cp:revision>104</cp:revision>
  <dcterms:created xsi:type="dcterms:W3CDTF">2020-08-03T15:58:29Z</dcterms:created>
  <dcterms:modified xsi:type="dcterms:W3CDTF">2021-12-14T15:11:28Z</dcterms:modified>
</cp:coreProperties>
</file>